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313" r:id="rId9"/>
    <p:sldId id="325" r:id="rId10"/>
    <p:sldId id="319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10" r:id="rId19"/>
    <p:sldId id="311" r:id="rId20"/>
    <p:sldId id="324" r:id="rId21"/>
    <p:sldId id="274" r:id="rId22"/>
    <p:sldId id="275" r:id="rId23"/>
    <p:sldId id="276" r:id="rId24"/>
    <p:sldId id="327" r:id="rId25"/>
    <p:sldId id="281" r:id="rId26"/>
    <p:sldId id="282" r:id="rId27"/>
    <p:sldId id="309" r:id="rId28"/>
    <p:sldId id="283" r:id="rId29"/>
    <p:sldId id="284" r:id="rId30"/>
    <p:sldId id="285" r:id="rId31"/>
    <p:sldId id="315" r:id="rId32"/>
    <p:sldId id="316" r:id="rId33"/>
    <p:sldId id="322" r:id="rId34"/>
    <p:sldId id="328" r:id="rId35"/>
    <p:sldId id="317" r:id="rId36"/>
    <p:sldId id="318" r:id="rId37"/>
    <p:sldId id="287" r:id="rId38"/>
    <p:sldId id="288" r:id="rId39"/>
    <p:sldId id="289" r:id="rId40"/>
    <p:sldId id="291" r:id="rId41"/>
    <p:sldId id="293" r:id="rId42"/>
    <p:sldId id="294" r:id="rId43"/>
    <p:sldId id="329" r:id="rId44"/>
    <p:sldId id="297" r:id="rId45"/>
    <p:sldId id="330" r:id="rId46"/>
    <p:sldId id="295" r:id="rId47"/>
    <p:sldId id="331" r:id="rId48"/>
    <p:sldId id="298" r:id="rId49"/>
    <p:sldId id="299" r:id="rId50"/>
    <p:sldId id="301" r:id="rId51"/>
    <p:sldId id="302" r:id="rId52"/>
    <p:sldId id="303" r:id="rId53"/>
    <p:sldId id="304" r:id="rId54"/>
    <p:sldId id="334" r:id="rId55"/>
    <p:sldId id="307" r:id="rId56"/>
    <p:sldId id="321" r:id="rId57"/>
    <p:sldId id="308" r:id="rId58"/>
    <p:sldId id="326" r:id="rId59"/>
    <p:sldId id="332" r:id="rId6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03E17-25F6-41E8-8F50-B72CDC8F38BB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C81A3-0923-4C76-B1EE-8EF9E4B858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78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8704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370E78-FCDF-4DCB-8387-54A685568BBC}" type="slidenum">
              <a:rPr lang="ru-RU" smtClean="0"/>
              <a:pPr/>
              <a:t>2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9491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8806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C1C961-5A14-4353-AAB9-6A43704D4687}" type="slidenum">
              <a:rPr lang="ru-RU" smtClean="0"/>
              <a:pPr/>
              <a:t>3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07560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8909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1E9468-F30D-433B-82BB-9A14A88F76E3}" type="slidenum">
              <a:rPr lang="ru-RU" smtClean="0"/>
              <a:pPr/>
              <a:t>17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14642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A553-ECAE-498B-8835-894FACC72C11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68C1-C6B7-42DD-B9FD-EE671584AC4F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A4C6-794D-4CC5-818D-7A1837F49C93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84A58-216A-4EAD-966E-4FF707B0BFF2}" type="datetime1">
              <a:rPr lang="ru-RU" smtClean="0"/>
              <a:pPr>
                <a:defRPr/>
              </a:pPr>
              <a:t>28.12.2019</a:t>
            </a:fld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8CC25-4F4B-4E8F-9F07-600DCC8799F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blind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EDB17-7BFD-414E-A843-1AB7E9284330}" type="datetime1">
              <a:rPr lang="ru-RU" smtClean="0"/>
              <a:pPr>
                <a:defRPr/>
              </a:pPr>
              <a:t>28.12.2019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F44BB-B67C-446C-B59F-934B10431D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blind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08699-FE57-48B0-B032-BCC70D81C028}" type="datetime1">
              <a:rPr lang="ru-RU" smtClean="0"/>
              <a:pPr>
                <a:defRPr/>
              </a:pPr>
              <a:t>28.12.2019</a:t>
            </a:fld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275C9-8ADF-4736-ABD6-53381BEC8CD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57B4-3B3A-4F04-B7F6-8BD844961108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9963-588B-43B8-8BFA-135D65491B07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E66C-AD1F-4533-996D-295FAB52D5FD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2387-1A54-4555-B790-9017ED23D418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730B-461B-4024-85A8-6C9B1DAC98DD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38D-487B-4539-8C48-4749B98F6413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D059-C072-4EFE-8034-ADD063E47BCC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4C4D2-56E7-4FE2-839F-D80393B3D05E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C3F11-DD01-4BA7-90CB-F7006D187942}" type="datetime1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C1FFB-05F8-4F76-9908-E19E510C7A0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42976" y="1571612"/>
            <a:ext cx="7151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Текстовый процессор 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MS Word 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234616"/>
            <a:ext cx="3571900" cy="447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142852"/>
            <a:ext cx="871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Расстояние между строками определяется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междустрочным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интервалом и интервалами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перед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после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строк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rot="5400000">
            <a:off x="4500562" y="2714620"/>
            <a:ext cx="2500330" cy="164307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>
            <a:off x="2250265" y="2678901"/>
            <a:ext cx="2643206" cy="11430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71538" y="1071546"/>
            <a:ext cx="3489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Главная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Абзац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6"/>
          <p:cNvSpPr>
            <a:spLocks noChangeArrowheads="1"/>
          </p:cNvSpPr>
          <p:nvPr/>
        </p:nvSpPr>
        <p:spPr bwMode="auto">
          <a:xfrm>
            <a:off x="1000125" y="142875"/>
            <a:ext cx="7143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b="1" i="1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Линейка</a:t>
            </a:r>
            <a:endParaRPr lang="ru-RU" sz="2400" b="1" i="1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3795" name="Line 28"/>
          <p:cNvSpPr>
            <a:spLocks noChangeShapeType="1"/>
          </p:cNvSpPr>
          <p:nvPr/>
        </p:nvSpPr>
        <p:spPr bwMode="auto">
          <a:xfrm flipH="1">
            <a:off x="2143125" y="2149475"/>
            <a:ext cx="485775" cy="493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3796" name="Rectangle 30"/>
          <p:cNvSpPr>
            <a:spLocks noChangeArrowheads="1"/>
          </p:cNvSpPr>
          <p:nvPr/>
        </p:nvSpPr>
        <p:spPr bwMode="auto">
          <a:xfrm>
            <a:off x="2339975" y="1500188"/>
            <a:ext cx="61626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600" i="1">
                <a:latin typeface="Tahoma" pitchFamily="34" charset="0"/>
                <a:cs typeface="Tahoma" pitchFamily="34" charset="0"/>
              </a:rPr>
              <a:t>отступ первой строки (</a:t>
            </a:r>
            <a:r>
              <a:rPr lang="ru-RU" sz="2600" i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красная строка</a:t>
            </a:r>
            <a:r>
              <a:rPr lang="ru-RU" sz="2600" i="1"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33797" name="Rectangle 31"/>
          <p:cNvSpPr>
            <a:spLocks noChangeArrowheads="1"/>
          </p:cNvSpPr>
          <p:nvPr/>
        </p:nvSpPr>
        <p:spPr bwMode="auto">
          <a:xfrm>
            <a:off x="0" y="3857628"/>
            <a:ext cx="8929717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Нижний треугольник слева – левая граница текста</a:t>
            </a:r>
          </a:p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Верхний треугольник слева – отступ первой строки (красная)</a:t>
            </a:r>
          </a:p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Треугольник справа – правая граница текста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99" name="Line 34"/>
          <p:cNvSpPr>
            <a:spLocks noChangeShapeType="1"/>
          </p:cNvSpPr>
          <p:nvPr/>
        </p:nvSpPr>
        <p:spPr bwMode="auto">
          <a:xfrm flipV="1">
            <a:off x="5929322" y="3000374"/>
            <a:ext cx="2357428" cy="185738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3800" name="Line 36"/>
          <p:cNvSpPr>
            <a:spLocks noChangeShapeType="1"/>
          </p:cNvSpPr>
          <p:nvPr/>
        </p:nvSpPr>
        <p:spPr bwMode="auto">
          <a:xfrm flipV="1">
            <a:off x="1000100" y="3000372"/>
            <a:ext cx="571504" cy="107157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714625"/>
            <a:ext cx="86931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авая фигурная скобка 11"/>
          <p:cNvSpPr/>
          <p:nvPr/>
        </p:nvSpPr>
        <p:spPr>
          <a:xfrm rot="16200000">
            <a:off x="892943" y="1893083"/>
            <a:ext cx="357190" cy="1143008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720" y="1857364"/>
            <a:ext cx="14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Левое поле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8596" y="714356"/>
            <a:ext cx="592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Отобразить линейку – </a:t>
            </a:r>
            <a:r>
              <a:rPr lang="ru-RU" sz="2800" b="1" dirty="0" smtClean="0"/>
              <a:t>Вид </a:t>
            </a:r>
            <a:r>
              <a:rPr lang="en-US" sz="2800" b="1" dirty="0" smtClean="0"/>
              <a:t>/ </a:t>
            </a:r>
            <a:r>
              <a:rPr lang="ru-RU" sz="2800" b="1" dirty="0" smtClean="0"/>
              <a:t>Линейка</a:t>
            </a:r>
            <a:endParaRPr lang="ru-RU" sz="2800" b="1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F44BB-B67C-446C-B59F-934B10431D0C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6"/>
          <p:cNvSpPr>
            <a:spLocks noChangeArrowheads="1"/>
          </p:cNvSpPr>
          <p:nvPr/>
        </p:nvSpPr>
        <p:spPr bwMode="auto">
          <a:xfrm>
            <a:off x="0" y="214290"/>
            <a:ext cx="914400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Параметры страницы</a:t>
            </a:r>
          </a:p>
          <a:p>
            <a:pPr algn="ctr"/>
            <a:endParaRPr lang="ru-RU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поля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: верхнее, нижнее, левое, правое (стандарт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2  2  3  1,5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ориентация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: книжная, альбомная 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142844" y="2143116"/>
            <a:ext cx="87868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i="1" dirty="0" err="1" smtClean="0"/>
              <a:t>Вкл</a:t>
            </a:r>
            <a:r>
              <a:rPr lang="ru-RU" sz="2400" i="1" dirty="0" smtClean="0"/>
              <a:t>. </a:t>
            </a:r>
            <a:r>
              <a:rPr lang="ru-RU" sz="2400" b="1" i="1" dirty="0"/>
              <a:t>Разметка </a:t>
            </a:r>
            <a:r>
              <a:rPr lang="ru-RU" sz="2400" b="1" i="1" dirty="0" smtClean="0"/>
              <a:t>страницы  </a:t>
            </a:r>
            <a:r>
              <a:rPr lang="ru-RU" sz="2400" i="1" dirty="0" smtClean="0"/>
              <a:t>/ Гр. </a:t>
            </a:r>
            <a:r>
              <a:rPr lang="ru-RU" sz="2400" b="1" i="1" dirty="0"/>
              <a:t>Параметры </a:t>
            </a:r>
            <a:r>
              <a:rPr lang="ru-RU" sz="2400" b="1" i="1" dirty="0" smtClean="0"/>
              <a:t>страницы</a:t>
            </a:r>
            <a:r>
              <a:rPr lang="en-US" sz="2400" b="1" i="1" dirty="0" smtClean="0"/>
              <a:t> </a:t>
            </a:r>
            <a:endParaRPr lang="ru-RU" sz="2400" b="1" i="1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/>
          <a:srcRect b="54545"/>
          <a:stretch>
            <a:fillRect/>
          </a:stretch>
        </p:blipFill>
        <p:spPr bwMode="auto">
          <a:xfrm>
            <a:off x="1071538" y="2786058"/>
            <a:ext cx="7008507" cy="371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14414" y="1928802"/>
          <a:ext cx="12223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Точечный рисунок" r:id="rId3" imgW="942857" imgH="1000000" progId="PBrush">
                  <p:embed/>
                </p:oleObj>
              </mc:Choice>
              <mc:Fallback>
                <p:oleObj name="Точечный рисунок" r:id="rId3" imgW="942857" imgH="1000000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928802"/>
                        <a:ext cx="12223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71934" y="2000240"/>
          <a:ext cx="115411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Точечный рисунок" r:id="rId5" imgW="942857" imgH="1000000" progId="PBrush">
                  <p:embed/>
                </p:oleObj>
              </mc:Choice>
              <mc:Fallback>
                <p:oleObj name="Точечный рисунок" r:id="rId5" imgW="942857" imgH="1000000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2000240"/>
                        <a:ext cx="1154113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715140" y="1928802"/>
          <a:ext cx="11874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Точечный рисунок" r:id="rId7" imgW="942857" imgH="1028844" progId="PBrush">
                  <p:embed/>
                </p:oleObj>
              </mc:Choice>
              <mc:Fallback>
                <p:oleObj name="Точечный рисунок" r:id="rId7" imgW="942857" imgH="1028844" progId="PBrus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1928802"/>
                        <a:ext cx="11874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4"/>
          <p:cNvSpPr txBox="1">
            <a:spLocks noChangeArrowheads="1"/>
          </p:cNvSpPr>
          <p:nvPr/>
        </p:nvSpPr>
        <p:spPr bwMode="auto">
          <a:xfrm>
            <a:off x="142844" y="3357562"/>
            <a:ext cx="31321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600" i="1" dirty="0">
                <a:latin typeface="Tahoma" pitchFamily="34" charset="0"/>
                <a:cs typeface="Tahoma" pitchFamily="34" charset="0"/>
              </a:rPr>
              <a:t>Маркированный</a:t>
            </a:r>
          </a:p>
        </p:txBody>
      </p:sp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214282" y="4500570"/>
            <a:ext cx="892971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i="1" dirty="0">
                <a:latin typeface="Tahoma" pitchFamily="34" charset="0"/>
                <a:cs typeface="Tahoma" pitchFamily="34" charset="0"/>
              </a:rPr>
              <a:t>Для перехода между уровнями используются кнопки 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Увеличить отступ</a:t>
            </a:r>
            <a:r>
              <a:rPr lang="ru-RU" sz="2800" i="1" dirty="0">
                <a:latin typeface="Tahoma" pitchFamily="34" charset="0"/>
                <a:cs typeface="Tahoma" pitchFamily="34" charset="0"/>
              </a:rPr>
              <a:t>         </a:t>
            </a:r>
            <a:r>
              <a:rPr lang="ru-RU" sz="2800" i="1" dirty="0" smtClean="0">
                <a:latin typeface="Tahoma" pitchFamily="34" charset="0"/>
                <a:cs typeface="Tahoma" pitchFamily="34" charset="0"/>
              </a:rPr>
              <a:t>            (</a:t>
            </a:r>
            <a:r>
              <a:rPr lang="ru-RU" sz="2800" i="1" dirty="0">
                <a:latin typeface="Tahoma" pitchFamily="34" charset="0"/>
                <a:cs typeface="Tahoma" pitchFamily="34" charset="0"/>
              </a:rPr>
              <a:t>после 1. – 1.1.) </a:t>
            </a:r>
          </a:p>
          <a:p>
            <a:endParaRPr lang="ru-RU" sz="2800" i="1" dirty="0">
              <a:latin typeface="Tahoma" pitchFamily="34" charset="0"/>
              <a:cs typeface="Tahoma" pitchFamily="34" charset="0"/>
            </a:endParaRPr>
          </a:p>
          <a:p>
            <a:r>
              <a:rPr lang="ru-RU" sz="2800" i="1" dirty="0">
                <a:latin typeface="Tahoma" pitchFamily="34" charset="0"/>
                <a:cs typeface="Tahoma" pitchFamily="34" charset="0"/>
              </a:rPr>
              <a:t>и 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Уменьшить отступ            </a:t>
            </a:r>
            <a:r>
              <a:rPr lang="ru-RU" sz="2800" i="1" dirty="0">
                <a:latin typeface="Tahoma" pitchFamily="34" charset="0"/>
                <a:cs typeface="Tahoma" pitchFamily="34" charset="0"/>
              </a:rPr>
              <a:t>(после 1.3 – 2. ) </a:t>
            </a:r>
          </a:p>
        </p:txBody>
      </p:sp>
      <p:sp>
        <p:nvSpPr>
          <p:cNvPr id="1033" name="Text Box 15"/>
          <p:cNvSpPr txBox="1">
            <a:spLocks noChangeArrowheads="1"/>
          </p:cNvSpPr>
          <p:nvPr/>
        </p:nvSpPr>
        <p:spPr bwMode="auto">
          <a:xfrm>
            <a:off x="3428992" y="3357562"/>
            <a:ext cx="253047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600" i="1" dirty="0">
                <a:latin typeface="Tahoma" pitchFamily="34" charset="0"/>
                <a:cs typeface="Tahoma" pitchFamily="34" charset="0"/>
              </a:rPr>
              <a:t>Нумерованный</a:t>
            </a:r>
            <a:endParaRPr lang="ru-RU" i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4" name="Rectangle 16"/>
          <p:cNvSpPr>
            <a:spLocks noChangeArrowheads="1"/>
          </p:cNvSpPr>
          <p:nvPr/>
        </p:nvSpPr>
        <p:spPr bwMode="auto">
          <a:xfrm>
            <a:off x="6215074" y="3357562"/>
            <a:ext cx="28051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600" i="1" dirty="0">
                <a:latin typeface="Tahoma" pitchFamily="34" charset="0"/>
                <a:cs typeface="Tahoma" pitchFamily="34" charset="0"/>
              </a:rPr>
              <a:t>Многоуровневый</a:t>
            </a:r>
          </a:p>
        </p:txBody>
      </p:sp>
      <p:graphicFrame>
        <p:nvGraphicFramePr>
          <p:cNvPr id="1029" name="Object 1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214810" y="5857892"/>
          <a:ext cx="8636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Brush" r:id="rId9" imgW="276117" imgH="200159" progId="PBrush">
                  <p:embed/>
                </p:oleObj>
              </mc:Choice>
              <mc:Fallback>
                <p:oleObj name="PBrush" r:id="rId9" imgW="276117" imgH="200159" progId="PBrush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5857892"/>
                        <a:ext cx="8636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9"/>
          <p:cNvGraphicFramePr>
            <a:graphicFrameLocks noChangeAspect="1"/>
          </p:cNvGraphicFramePr>
          <p:nvPr/>
        </p:nvGraphicFramePr>
        <p:xfrm>
          <a:off x="4214810" y="5000636"/>
          <a:ext cx="7207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Точечный рисунок" r:id="rId11" imgW="257007" imgH="200159" progId="PBrush">
                  <p:embed/>
                </p:oleObj>
              </mc:Choice>
              <mc:Fallback>
                <p:oleObj name="Точечный рисунок" r:id="rId11" imgW="257007" imgH="200159" progId="PBrush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5000636"/>
                        <a:ext cx="72072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Rectangle 26"/>
          <p:cNvSpPr>
            <a:spLocks noChangeArrowheads="1"/>
          </p:cNvSpPr>
          <p:nvPr/>
        </p:nvSpPr>
        <p:spPr bwMode="auto">
          <a:xfrm>
            <a:off x="2000250" y="142875"/>
            <a:ext cx="54292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Списки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8794" y="785794"/>
            <a:ext cx="455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/>
              <a:t>Вкл</a:t>
            </a:r>
            <a:r>
              <a:rPr lang="ru-RU" sz="3200" dirty="0" smtClean="0"/>
              <a:t>. </a:t>
            </a:r>
            <a:r>
              <a:rPr lang="ru-RU" sz="3200" b="1" dirty="0" smtClean="0"/>
              <a:t>Главная</a:t>
            </a:r>
            <a:r>
              <a:rPr lang="ru-RU" sz="3200" dirty="0" smtClean="0"/>
              <a:t>  </a:t>
            </a:r>
            <a:r>
              <a:rPr lang="en-US" sz="3200" dirty="0" smtClean="0"/>
              <a:t>/  </a:t>
            </a:r>
            <a:r>
              <a:rPr lang="ru-RU" sz="3200" dirty="0" smtClean="0"/>
              <a:t>гр. </a:t>
            </a:r>
            <a:r>
              <a:rPr lang="ru-RU" sz="3200" b="1" dirty="0" smtClean="0"/>
              <a:t>Абзац</a:t>
            </a:r>
            <a:endParaRPr lang="ru-RU" sz="3200" b="1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D275C9-8ADF-4736-ABD6-53381BEC8CD4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7"/>
          <p:cNvSpPr txBox="1">
            <a:spLocks noChangeArrowheads="1"/>
          </p:cNvSpPr>
          <p:nvPr/>
        </p:nvSpPr>
        <p:spPr bwMode="auto">
          <a:xfrm>
            <a:off x="142844" y="785813"/>
            <a:ext cx="878684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1. Выделить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текста (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курсор не должен быть в выделенном тексте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Разметка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страницы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Параметры страницы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Колонки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0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928794" y="2000240"/>
          <a:ext cx="53816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Точечный рисунок" r:id="rId3" imgW="266737" imgH="247685" progId="PBrush">
                  <p:embed/>
                </p:oleObj>
              </mc:Choice>
              <mc:Fallback>
                <p:oleObj name="Точечный рисунок" r:id="rId3" imgW="266737" imgH="247685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2000240"/>
                        <a:ext cx="53816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26"/>
          <p:cNvSpPr>
            <a:spLocks noChangeArrowheads="1"/>
          </p:cNvSpPr>
          <p:nvPr/>
        </p:nvSpPr>
        <p:spPr bwMode="auto">
          <a:xfrm>
            <a:off x="1928813" y="142875"/>
            <a:ext cx="54292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Колонки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2847975"/>
            <a:ext cx="4905375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79388" y="857250"/>
            <a:ext cx="8678862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spcAft>
                <a:spcPts val="1200"/>
              </a:spcAft>
              <a:buFontTx/>
              <a:buAutoNum type="arabicPeriod"/>
            </a:pP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Вставка/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Рисунок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Aft>
                <a:spcPts val="1200"/>
              </a:spcAft>
              <a:buFontTx/>
              <a:buAutoNum type="arabicPeriod"/>
            </a:pP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Aft>
                <a:spcPts val="1200"/>
              </a:spcAft>
              <a:buFontTx/>
              <a:buAutoNum type="arabicPeriod"/>
            </a:pP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Aft>
                <a:spcPts val="1200"/>
              </a:spcAft>
              <a:buFontTx/>
              <a:buAutoNum type="arabicPeriod"/>
            </a:pP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Aft>
                <a:spcPts val="1200"/>
              </a:spcAft>
              <a:buFontTx/>
              <a:buAutoNum type="arabicPeriod"/>
            </a:pP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57200">
              <a:spcAft>
                <a:spcPts val="12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диалоговом окне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Вставка рисунка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указать файл рисунка</a:t>
            </a:r>
          </a:p>
          <a:p>
            <a:pPr indent="457200">
              <a:spcAft>
                <a:spcPts val="1200"/>
              </a:spcAft>
              <a:buFontTx/>
              <a:buAutoNum type="arabicPeriod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Перетащить картинку в текст или выполнить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 ЛКМ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 картинке, или использовать буфер обмена (скопировать в буфер, перейти в текст – вставить из буфера).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74"/>
            <a:ext cx="55181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6"/>
          <p:cNvSpPr>
            <a:spLocks noChangeArrowheads="1"/>
          </p:cNvSpPr>
          <p:nvPr/>
        </p:nvSpPr>
        <p:spPr bwMode="auto">
          <a:xfrm>
            <a:off x="1928813" y="142875"/>
            <a:ext cx="54292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Рисунки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5" y="928688"/>
            <a:ext cx="4286250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26"/>
          <p:cNvSpPr>
            <a:spLocks noChangeArrowheads="1"/>
          </p:cNvSpPr>
          <p:nvPr/>
        </p:nvSpPr>
        <p:spPr bwMode="auto">
          <a:xfrm>
            <a:off x="1571625" y="142875"/>
            <a:ext cx="614362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b="1" i="1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Изменение размера рисунков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357563"/>
            <a:ext cx="4192588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4"/>
          <p:cNvSpPr txBox="1">
            <a:spLocks noChangeArrowheads="1"/>
          </p:cNvSpPr>
          <p:nvPr/>
        </p:nvSpPr>
        <p:spPr bwMode="auto">
          <a:xfrm>
            <a:off x="5643563" y="5286375"/>
            <a:ext cx="23860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/>
              <a:t>Маркеры изменения</a:t>
            </a:r>
          </a:p>
          <a:p>
            <a:pPr algn="ctr"/>
            <a:r>
              <a:rPr lang="ru-RU"/>
              <a:t>размеров рисунка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rot="16200000" flipV="1">
            <a:off x="6286500" y="4643438"/>
            <a:ext cx="857250" cy="285750"/>
          </a:xfrm>
          <a:prstGeom prst="straightConnector1">
            <a:avLst/>
          </a:prstGeom>
          <a:ln w="28575"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6858000" y="4286250"/>
            <a:ext cx="1571625" cy="928688"/>
          </a:xfrm>
          <a:prstGeom prst="straightConnector1">
            <a:avLst/>
          </a:prstGeom>
          <a:ln w="28575"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rot="10800000">
            <a:off x="4143375" y="5143500"/>
            <a:ext cx="2714625" cy="71438"/>
          </a:xfrm>
          <a:prstGeom prst="straightConnector1">
            <a:avLst/>
          </a:prstGeom>
          <a:ln w="28575"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25" y="2071688"/>
            <a:ext cx="6223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Box 14"/>
          <p:cNvSpPr txBox="1">
            <a:spLocks noChangeArrowheads="1"/>
          </p:cNvSpPr>
          <p:nvPr/>
        </p:nvSpPr>
        <p:spPr bwMode="auto">
          <a:xfrm>
            <a:off x="2500313" y="1500188"/>
            <a:ext cx="9604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маркер</a:t>
            </a: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6"/>
          <p:cNvSpPr>
            <a:spLocks noChangeArrowheads="1"/>
          </p:cNvSpPr>
          <p:nvPr/>
        </p:nvSpPr>
        <p:spPr bwMode="auto">
          <a:xfrm>
            <a:off x="1285875" y="142875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000" b="1" i="1" dirty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Редактирование </a:t>
            </a:r>
            <a:r>
              <a:rPr lang="ru-RU" sz="2000" b="1" i="1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рисунков</a:t>
            </a:r>
            <a:endParaRPr lang="ru-RU" sz="2000" b="1" i="1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8582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i="1" dirty="0" err="1" smtClean="0"/>
              <a:t>Вкл</a:t>
            </a:r>
            <a:r>
              <a:rPr lang="ru-RU" sz="2400" i="1" dirty="0" smtClean="0"/>
              <a:t>. </a:t>
            </a:r>
            <a:r>
              <a:rPr lang="ru-RU" sz="2400" b="1" i="1" dirty="0"/>
              <a:t>Работа с рисунками </a:t>
            </a:r>
            <a:r>
              <a:rPr lang="ru-RU" sz="2400" i="1" dirty="0"/>
              <a:t>появляется после </a:t>
            </a:r>
            <a:r>
              <a:rPr lang="ru-RU" sz="2400" i="1" dirty="0" smtClean="0"/>
              <a:t>1 </a:t>
            </a:r>
            <a:r>
              <a:rPr lang="ru-RU" sz="2400" i="1" dirty="0"/>
              <a:t>ЛКМ по </a:t>
            </a:r>
            <a:r>
              <a:rPr lang="ru-RU" sz="2400" i="1" dirty="0" smtClean="0"/>
              <a:t>рисунку</a:t>
            </a:r>
          </a:p>
          <a:p>
            <a:r>
              <a:rPr lang="ru-RU" sz="2400" i="1" dirty="0" smtClean="0"/>
              <a:t>Раскрыть вкладку - 2 ЛКМ по рисунку</a:t>
            </a:r>
            <a:endParaRPr lang="ru-RU" sz="24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lum bright="-10000" contrast="10000"/>
          </a:blip>
          <a:srcRect l="19784" t="2758" r="4954" b="44507"/>
          <a:stretch>
            <a:fillRect/>
          </a:stretch>
        </p:blipFill>
        <p:spPr bwMode="auto">
          <a:xfrm>
            <a:off x="428596" y="1928802"/>
            <a:ext cx="700092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5715016"/>
            <a:ext cx="842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Чтобы поместить рисунок внутри текста, надо использовать кнопку </a:t>
            </a:r>
            <a:r>
              <a:rPr lang="ru-RU" sz="2400" b="1" dirty="0" smtClean="0"/>
              <a:t>Обтекание текстом.</a:t>
            </a:r>
            <a:endParaRPr lang="ru-RU" sz="24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142844" y="785794"/>
            <a:ext cx="8429684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Вставка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Фигуры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8359" t="2758" r="28906" b="58211"/>
          <a:stretch>
            <a:fillRect/>
          </a:stretch>
        </p:blipFill>
        <p:spPr bwMode="auto">
          <a:xfrm>
            <a:off x="1357290" y="1428736"/>
            <a:ext cx="54292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2" y="5000636"/>
            <a:ext cx="842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Чтобы поместить текст на </a:t>
            </a:r>
            <a:r>
              <a:rPr lang="ru-RU" sz="2400" dirty="0" smtClean="0"/>
              <a:t>рисунках или графических объектах, используют объект  </a:t>
            </a:r>
            <a:r>
              <a:rPr lang="ru-RU" sz="2400" b="1" dirty="0" smtClean="0"/>
              <a:t>Надпись</a:t>
            </a:r>
            <a:r>
              <a:rPr lang="ru-RU" sz="2400" dirty="0" smtClean="0"/>
              <a:t> (</a:t>
            </a:r>
            <a:r>
              <a:rPr lang="ru-RU" sz="2400" b="1" dirty="0" smtClean="0"/>
              <a:t>Вставка</a:t>
            </a:r>
            <a:r>
              <a:rPr lang="en-US" sz="2400" dirty="0" smtClean="0"/>
              <a:t>/ </a:t>
            </a:r>
            <a:r>
              <a:rPr lang="ru-RU" sz="2400" dirty="0" smtClean="0"/>
              <a:t>гр. </a:t>
            </a:r>
            <a:r>
              <a:rPr lang="ru-RU" sz="2400" b="1" dirty="0" smtClean="0"/>
              <a:t>Текст</a:t>
            </a:r>
            <a:r>
              <a:rPr lang="en-US" sz="2400" dirty="0" smtClean="0"/>
              <a:t>/</a:t>
            </a:r>
            <a:r>
              <a:rPr lang="ru-RU" sz="2400" dirty="0" smtClean="0"/>
              <a:t> кн. </a:t>
            </a:r>
            <a:r>
              <a:rPr lang="ru-RU" sz="2400" b="1" dirty="0" smtClean="0"/>
              <a:t>Надпись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 rot="16200000" flipV="1">
            <a:off x="4964909" y="3321843"/>
            <a:ext cx="2714644" cy="3571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643174" y="214290"/>
            <a:ext cx="3862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Графические объекты </a:t>
            </a:r>
            <a:endParaRPr lang="ru-RU" sz="280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17480" t="2758" r="3418" b="21435"/>
          <a:stretch>
            <a:fillRect/>
          </a:stretch>
        </p:blipFill>
        <p:spPr bwMode="auto">
          <a:xfrm>
            <a:off x="1214414" y="1643050"/>
            <a:ext cx="6286544" cy="481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720" y="142852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Используя </a:t>
            </a:r>
            <a:r>
              <a:rPr lang="ru-RU" sz="2400" b="1" dirty="0" smtClean="0"/>
              <a:t>контекстное меню </a:t>
            </a:r>
            <a:r>
              <a:rPr lang="ru-RU" sz="2400" dirty="0" smtClean="0"/>
              <a:t>фигуры, можно добавить текст, поместить фигуру за текстом, применить форматирование и т.д.</a:t>
            </a: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860672" y="36513"/>
            <a:ext cx="55611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 i="1" dirty="0" smtClean="0">
                <a:latin typeface="Tahoma" pitchFamily="34" charset="0"/>
              </a:rPr>
              <a:t>Вопрос 1</a:t>
            </a:r>
            <a:endParaRPr lang="en-US" sz="2000" b="1" i="1" dirty="0" smtClean="0">
              <a:latin typeface="Tahoma" pitchFamily="34" charset="0"/>
            </a:endParaRPr>
          </a:p>
          <a:p>
            <a:r>
              <a:rPr lang="en-US" sz="2000" b="1" i="1" dirty="0" smtClean="0">
                <a:latin typeface="Tahoma" pitchFamily="34" charset="0"/>
              </a:rPr>
              <a:t>Microsoft </a:t>
            </a:r>
            <a:r>
              <a:rPr lang="en-US" sz="2000" b="1" i="1" dirty="0">
                <a:latin typeface="Tahoma" pitchFamily="34" charset="0"/>
              </a:rPr>
              <a:t>Office Word</a:t>
            </a:r>
            <a:r>
              <a:rPr lang="ru-RU" sz="2000" b="1" i="1" dirty="0">
                <a:latin typeface="Tahoma" pitchFamily="34" charset="0"/>
              </a:rPr>
              <a:t>. История развития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142814" y="2714620"/>
          <a:ext cx="9001186" cy="381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5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5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i="1" dirty="0" smtClean="0">
                          <a:solidFill>
                            <a:schemeClr val="bg1"/>
                          </a:solidFill>
                        </a:rPr>
                        <a:t>Год</a:t>
                      </a:r>
                      <a:endParaRPr lang="ru-RU" sz="2000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1" dirty="0" smtClean="0">
                          <a:solidFill>
                            <a:schemeClr val="bg1"/>
                          </a:solidFill>
                        </a:rPr>
                        <a:t>Событие</a:t>
                      </a:r>
                      <a:endParaRPr lang="ru-RU" sz="2000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i="1" dirty="0" smtClean="0"/>
                        <a:t>1983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1" dirty="0" smtClean="0"/>
                        <a:t>Появилась первая версия текстового редактора, предназначенная для работы в операционной системе </a:t>
                      </a:r>
                      <a:r>
                        <a:rPr lang="en-US" sz="2000" i="1" dirty="0" smtClean="0"/>
                        <a:t>MS DOS</a:t>
                      </a:r>
                      <a:r>
                        <a:rPr lang="ru-RU" sz="2000" i="1" dirty="0" smtClean="0"/>
                        <a:t>.</a:t>
                      </a:r>
                    </a:p>
                    <a:p>
                      <a:r>
                        <a:rPr lang="ru-RU" sz="2000" i="1" dirty="0" smtClean="0"/>
                        <a:t>В основу редактора был положен текстовый процессор </a:t>
                      </a:r>
                      <a:r>
                        <a:rPr lang="en-US" sz="2000" b="1" i="1" dirty="0" smtClean="0"/>
                        <a:t>Bravo</a:t>
                      </a:r>
                      <a:r>
                        <a:rPr lang="ru-RU" sz="2000" b="1" i="1" dirty="0" smtClean="0"/>
                        <a:t>.</a:t>
                      </a:r>
                      <a:r>
                        <a:rPr lang="en-US" sz="2000" i="1" dirty="0" smtClean="0"/>
                        <a:t> </a:t>
                      </a:r>
                      <a:endParaRPr lang="ru-RU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i="1" dirty="0" smtClean="0"/>
                        <a:t>1985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1" dirty="0" smtClean="0"/>
                        <a:t>Вышел первый текстовый редактор с графическим интерфейсом </a:t>
                      </a:r>
                      <a:r>
                        <a:rPr lang="en-US" sz="2000" i="1" dirty="0" smtClean="0"/>
                        <a:t>Word 3.01 (</a:t>
                      </a:r>
                      <a:r>
                        <a:rPr lang="ru-RU" sz="2000" i="1" dirty="0" smtClean="0"/>
                        <a:t>под</a:t>
                      </a:r>
                      <a:r>
                        <a:rPr lang="ru-RU" sz="2000" i="1" baseline="0" dirty="0" smtClean="0"/>
                        <a:t> компьютеры </a:t>
                      </a:r>
                      <a:r>
                        <a:rPr lang="en-US" sz="2000" i="1" baseline="0" dirty="0" smtClean="0"/>
                        <a:t>Macintosh</a:t>
                      </a:r>
                      <a:r>
                        <a:rPr lang="en-US" sz="2000" i="1" dirty="0" smtClean="0"/>
                        <a:t>)</a:t>
                      </a:r>
                      <a:r>
                        <a:rPr lang="ru-RU" sz="2000" i="1" dirty="0" smtClean="0"/>
                        <a:t>.</a:t>
                      </a:r>
                      <a:endParaRPr lang="ru-RU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i="1" dirty="0" smtClean="0"/>
                        <a:t>1989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1" dirty="0" smtClean="0"/>
                        <a:t>Выход </a:t>
                      </a:r>
                      <a:r>
                        <a:rPr lang="en-US" sz="2000" i="1" dirty="0" smtClean="0"/>
                        <a:t>Word</a:t>
                      </a:r>
                      <a:r>
                        <a:rPr lang="en-US" sz="2000" i="1" baseline="0" dirty="0" smtClean="0"/>
                        <a:t> 1 </a:t>
                      </a:r>
                      <a:r>
                        <a:rPr lang="ru-RU" sz="2000" i="1" baseline="0" dirty="0" smtClean="0"/>
                        <a:t>для ОС </a:t>
                      </a:r>
                      <a:r>
                        <a:rPr lang="en-US" sz="2000" i="1" baseline="0" dirty="0" smtClean="0"/>
                        <a:t>Windows (</a:t>
                      </a:r>
                      <a:r>
                        <a:rPr lang="ru-RU" sz="2000" i="1" baseline="0" dirty="0" smtClean="0"/>
                        <a:t>вместе с выходом самой ОС </a:t>
                      </a:r>
                      <a:r>
                        <a:rPr lang="en-US" sz="2000" i="1" baseline="0" dirty="0" smtClean="0"/>
                        <a:t>Windows)</a:t>
                      </a:r>
                      <a:r>
                        <a:rPr lang="ru-RU" sz="2000" i="1" baseline="0" dirty="0" smtClean="0"/>
                        <a:t>.  С этого периода нумерацию </a:t>
                      </a:r>
                      <a:r>
                        <a:rPr lang="en-US" sz="2000" i="1" baseline="0" dirty="0" smtClean="0"/>
                        <a:t>Word </a:t>
                      </a:r>
                      <a:r>
                        <a:rPr lang="ru-RU" sz="2000" i="1" baseline="0" dirty="0" smtClean="0"/>
                        <a:t>было решено начать с 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1991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1" baseline="0" dirty="0" smtClean="0"/>
                        <a:t>Выход </a:t>
                      </a:r>
                      <a:r>
                        <a:rPr lang="en-US" sz="2000" i="1" baseline="0" dirty="0" smtClean="0"/>
                        <a:t>Word 2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</a:t>
                      </a:r>
                      <a:r>
                        <a:rPr lang="ru-RU" sz="2000" i="1" baseline="0" dirty="0" smtClean="0"/>
                        <a:t>. </a:t>
                      </a:r>
                    </a:p>
                    <a:p>
                      <a:r>
                        <a:rPr lang="ru-RU" sz="2000" i="1" baseline="0" dirty="0" smtClean="0"/>
                        <a:t>Появился пакет </a:t>
                      </a:r>
                      <a:r>
                        <a:rPr lang="en-US" sz="2000" i="1" baseline="0" dirty="0" smtClean="0"/>
                        <a:t>MS Office</a:t>
                      </a:r>
                      <a:r>
                        <a:rPr lang="ru-RU" sz="2000" i="1" baseline="0" dirty="0" smtClean="0"/>
                        <a:t> и вышла его первая версия.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361" name="Text Box 5"/>
          <p:cNvSpPr txBox="1">
            <a:spLocks noChangeArrowheads="1"/>
          </p:cNvSpPr>
          <p:nvPr/>
        </p:nvSpPr>
        <p:spPr bwMode="auto">
          <a:xfrm>
            <a:off x="142875" y="692150"/>
            <a:ext cx="8858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 algn="just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MS Word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текстовый процессор (редактор).</a:t>
            </a:r>
          </a:p>
          <a:p>
            <a:pPr indent="358775"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Текстовый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редактор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программа, предназначенная для работы с текстовыми документами на компьютере: создание, редактирование, оформление текстовых документов и т.п.</a:t>
            </a:r>
          </a:p>
          <a:p>
            <a:pPr indent="358775" algn="just"/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История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развития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1142976" y="0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Вставка </a:t>
            </a:r>
            <a:r>
              <a:rPr lang="ru-RU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символов</a:t>
            </a:r>
            <a:endParaRPr lang="ru-RU" sz="28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5714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Символы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кн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Символ (Другие символы)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7335093" cy="521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олилиния 6"/>
          <p:cNvSpPr/>
          <p:nvPr/>
        </p:nvSpPr>
        <p:spPr>
          <a:xfrm>
            <a:off x="820242" y="2023106"/>
            <a:ext cx="4016453" cy="834389"/>
          </a:xfrm>
          <a:custGeom>
            <a:avLst/>
            <a:gdLst>
              <a:gd name="connsiteX0" fmla="*/ 3721613 w 4016453"/>
              <a:gd name="connsiteY0" fmla="*/ 338256 h 740190"/>
              <a:gd name="connsiteX1" fmla="*/ 3691468 w 4016453"/>
              <a:gd name="connsiteY1" fmla="*/ 318159 h 740190"/>
              <a:gd name="connsiteX2" fmla="*/ 3651274 w 4016453"/>
              <a:gd name="connsiteY2" fmla="*/ 298062 h 740190"/>
              <a:gd name="connsiteX3" fmla="*/ 3590984 w 4016453"/>
              <a:gd name="connsiteY3" fmla="*/ 247820 h 740190"/>
              <a:gd name="connsiteX4" fmla="*/ 3550791 w 4016453"/>
              <a:gd name="connsiteY4" fmla="*/ 237772 h 740190"/>
              <a:gd name="connsiteX5" fmla="*/ 3490501 w 4016453"/>
              <a:gd name="connsiteY5" fmla="*/ 197579 h 740190"/>
              <a:gd name="connsiteX6" fmla="*/ 3430211 w 4016453"/>
              <a:gd name="connsiteY6" fmla="*/ 177482 h 740190"/>
              <a:gd name="connsiteX7" fmla="*/ 3400066 w 4016453"/>
              <a:gd name="connsiteY7" fmla="*/ 167434 h 740190"/>
              <a:gd name="connsiteX8" fmla="*/ 3299582 w 4016453"/>
              <a:gd name="connsiteY8" fmla="*/ 127240 h 740190"/>
              <a:gd name="connsiteX9" fmla="*/ 3269437 w 4016453"/>
              <a:gd name="connsiteY9" fmla="*/ 117192 h 740190"/>
              <a:gd name="connsiteX10" fmla="*/ 3229244 w 4016453"/>
              <a:gd name="connsiteY10" fmla="*/ 107144 h 740190"/>
              <a:gd name="connsiteX11" fmla="*/ 3179002 w 4016453"/>
              <a:gd name="connsiteY11" fmla="*/ 97095 h 740190"/>
              <a:gd name="connsiteX12" fmla="*/ 3148857 w 4016453"/>
              <a:gd name="connsiteY12" fmla="*/ 87047 h 740190"/>
              <a:gd name="connsiteX13" fmla="*/ 3068470 w 4016453"/>
              <a:gd name="connsiteY13" fmla="*/ 76998 h 740190"/>
              <a:gd name="connsiteX14" fmla="*/ 2787116 w 4016453"/>
              <a:gd name="connsiteY14" fmla="*/ 56902 h 740190"/>
              <a:gd name="connsiteX15" fmla="*/ 2365085 w 4016453"/>
              <a:gd name="connsiteY15" fmla="*/ 46853 h 740190"/>
              <a:gd name="connsiteX16" fmla="*/ 2063635 w 4016453"/>
              <a:gd name="connsiteY16" fmla="*/ 26757 h 740190"/>
              <a:gd name="connsiteX17" fmla="*/ 1119090 w 4016453"/>
              <a:gd name="connsiteY17" fmla="*/ 6660 h 740190"/>
              <a:gd name="connsiteX18" fmla="*/ 375512 w 4016453"/>
              <a:gd name="connsiteY18" fmla="*/ 16708 h 740190"/>
              <a:gd name="connsiteX19" fmla="*/ 345367 w 4016453"/>
              <a:gd name="connsiteY19" fmla="*/ 26757 h 740190"/>
              <a:gd name="connsiteX20" fmla="*/ 305173 w 4016453"/>
              <a:gd name="connsiteY20" fmla="*/ 36805 h 740190"/>
              <a:gd name="connsiteX21" fmla="*/ 275028 w 4016453"/>
              <a:gd name="connsiteY21" fmla="*/ 56902 h 740190"/>
              <a:gd name="connsiteX22" fmla="*/ 244883 w 4016453"/>
              <a:gd name="connsiteY22" fmla="*/ 66950 h 740190"/>
              <a:gd name="connsiteX23" fmla="*/ 214738 w 4016453"/>
              <a:gd name="connsiteY23" fmla="*/ 97095 h 740190"/>
              <a:gd name="connsiteX24" fmla="*/ 184593 w 4016453"/>
              <a:gd name="connsiteY24" fmla="*/ 117192 h 740190"/>
              <a:gd name="connsiteX25" fmla="*/ 164496 w 4016453"/>
              <a:gd name="connsiteY25" fmla="*/ 147337 h 740190"/>
              <a:gd name="connsiteX26" fmla="*/ 134351 w 4016453"/>
              <a:gd name="connsiteY26" fmla="*/ 157385 h 740190"/>
              <a:gd name="connsiteX27" fmla="*/ 104206 w 4016453"/>
              <a:gd name="connsiteY27" fmla="*/ 187530 h 740190"/>
              <a:gd name="connsiteX28" fmla="*/ 94158 w 4016453"/>
              <a:gd name="connsiteY28" fmla="*/ 217675 h 740190"/>
              <a:gd name="connsiteX29" fmla="*/ 53965 w 4016453"/>
              <a:gd name="connsiteY29" fmla="*/ 288014 h 740190"/>
              <a:gd name="connsiteX30" fmla="*/ 33868 w 4016453"/>
              <a:gd name="connsiteY30" fmla="*/ 358352 h 740190"/>
              <a:gd name="connsiteX31" fmla="*/ 23820 w 4016453"/>
              <a:gd name="connsiteY31" fmla="*/ 388497 h 740190"/>
              <a:gd name="connsiteX32" fmla="*/ 74061 w 4016453"/>
              <a:gd name="connsiteY32" fmla="*/ 649755 h 740190"/>
              <a:gd name="connsiteX33" fmla="*/ 134351 w 4016453"/>
              <a:gd name="connsiteY33" fmla="*/ 689948 h 740190"/>
              <a:gd name="connsiteX34" fmla="*/ 224787 w 4016453"/>
              <a:gd name="connsiteY34" fmla="*/ 720093 h 740190"/>
              <a:gd name="connsiteX35" fmla="*/ 254932 w 4016453"/>
              <a:gd name="connsiteY35" fmla="*/ 730141 h 740190"/>
              <a:gd name="connsiteX36" fmla="*/ 285077 w 4016453"/>
              <a:gd name="connsiteY36" fmla="*/ 740190 h 740190"/>
              <a:gd name="connsiteX37" fmla="*/ 3420162 w 4016453"/>
              <a:gd name="connsiteY37" fmla="*/ 730141 h 740190"/>
              <a:gd name="connsiteX38" fmla="*/ 3490501 w 4016453"/>
              <a:gd name="connsiteY38" fmla="*/ 720093 h 740190"/>
              <a:gd name="connsiteX39" fmla="*/ 3601033 w 4016453"/>
              <a:gd name="connsiteY39" fmla="*/ 710045 h 740190"/>
              <a:gd name="connsiteX40" fmla="*/ 3731661 w 4016453"/>
              <a:gd name="connsiteY40" fmla="*/ 689948 h 740190"/>
              <a:gd name="connsiteX41" fmla="*/ 3781903 w 4016453"/>
              <a:gd name="connsiteY41" fmla="*/ 679900 h 740190"/>
              <a:gd name="connsiteX42" fmla="*/ 3892435 w 4016453"/>
              <a:gd name="connsiteY42" fmla="*/ 659803 h 740190"/>
              <a:gd name="connsiteX43" fmla="*/ 3922580 w 4016453"/>
              <a:gd name="connsiteY43" fmla="*/ 649755 h 740190"/>
              <a:gd name="connsiteX44" fmla="*/ 3962773 w 4016453"/>
              <a:gd name="connsiteY44" fmla="*/ 639706 h 740190"/>
              <a:gd name="connsiteX45" fmla="*/ 4013015 w 4016453"/>
              <a:gd name="connsiteY45" fmla="*/ 589464 h 740190"/>
              <a:gd name="connsiteX46" fmla="*/ 3982870 w 4016453"/>
              <a:gd name="connsiteY46" fmla="*/ 468884 h 740190"/>
              <a:gd name="connsiteX47" fmla="*/ 3952725 w 4016453"/>
              <a:gd name="connsiteY47" fmla="*/ 448788 h 740190"/>
              <a:gd name="connsiteX48" fmla="*/ 3902483 w 4016453"/>
              <a:gd name="connsiteY48" fmla="*/ 398546 h 740190"/>
              <a:gd name="connsiteX49" fmla="*/ 3872338 w 4016453"/>
              <a:gd name="connsiteY49" fmla="*/ 368401 h 740190"/>
              <a:gd name="connsiteX50" fmla="*/ 3812048 w 4016453"/>
              <a:gd name="connsiteY50" fmla="*/ 338256 h 740190"/>
              <a:gd name="connsiteX51" fmla="*/ 3781903 w 4016453"/>
              <a:gd name="connsiteY51" fmla="*/ 308111 h 740190"/>
              <a:gd name="connsiteX52" fmla="*/ 3751758 w 4016453"/>
              <a:gd name="connsiteY52" fmla="*/ 288014 h 740190"/>
              <a:gd name="connsiteX53" fmla="*/ 3661323 w 4016453"/>
              <a:gd name="connsiteY53" fmla="*/ 217675 h 740190"/>
              <a:gd name="connsiteX54" fmla="*/ 3570888 w 4016453"/>
              <a:gd name="connsiteY54" fmla="*/ 187530 h 740190"/>
              <a:gd name="connsiteX55" fmla="*/ 3510598 w 4016453"/>
              <a:gd name="connsiteY55" fmla="*/ 167434 h 740190"/>
              <a:gd name="connsiteX56" fmla="*/ 3480453 w 4016453"/>
              <a:gd name="connsiteY56" fmla="*/ 157385 h 740190"/>
              <a:gd name="connsiteX57" fmla="*/ 3309631 w 4016453"/>
              <a:gd name="connsiteY57" fmla="*/ 157385 h 74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016453" h="740190">
                <a:moveTo>
                  <a:pt x="3721613" y="338256"/>
                </a:moveTo>
                <a:cubicBezTo>
                  <a:pt x="3711565" y="331557"/>
                  <a:pt x="3701953" y="324151"/>
                  <a:pt x="3691468" y="318159"/>
                </a:cubicBezTo>
                <a:cubicBezTo>
                  <a:pt x="3678462" y="310727"/>
                  <a:pt x="3663463" y="306769"/>
                  <a:pt x="3651274" y="298062"/>
                </a:cubicBezTo>
                <a:cubicBezTo>
                  <a:pt x="3615060" y="272195"/>
                  <a:pt x="3630853" y="264907"/>
                  <a:pt x="3590984" y="247820"/>
                </a:cubicBezTo>
                <a:cubicBezTo>
                  <a:pt x="3578291" y="242380"/>
                  <a:pt x="3564189" y="241121"/>
                  <a:pt x="3550791" y="237772"/>
                </a:cubicBezTo>
                <a:cubicBezTo>
                  <a:pt x="3530694" y="224374"/>
                  <a:pt x="3513415" y="205217"/>
                  <a:pt x="3490501" y="197579"/>
                </a:cubicBezTo>
                <a:lnTo>
                  <a:pt x="3430211" y="177482"/>
                </a:lnTo>
                <a:cubicBezTo>
                  <a:pt x="3420163" y="174133"/>
                  <a:pt x="3409540" y="172171"/>
                  <a:pt x="3400066" y="167434"/>
                </a:cubicBezTo>
                <a:cubicBezTo>
                  <a:pt x="3340926" y="137864"/>
                  <a:pt x="3374080" y="152073"/>
                  <a:pt x="3299582" y="127240"/>
                </a:cubicBezTo>
                <a:cubicBezTo>
                  <a:pt x="3289534" y="123891"/>
                  <a:pt x="3279713" y="119761"/>
                  <a:pt x="3269437" y="117192"/>
                </a:cubicBezTo>
                <a:cubicBezTo>
                  <a:pt x="3256039" y="113843"/>
                  <a:pt x="3242725" y="110140"/>
                  <a:pt x="3229244" y="107144"/>
                </a:cubicBezTo>
                <a:cubicBezTo>
                  <a:pt x="3212572" y="103439"/>
                  <a:pt x="3195571" y="101237"/>
                  <a:pt x="3179002" y="97095"/>
                </a:cubicBezTo>
                <a:cubicBezTo>
                  <a:pt x="3168726" y="94526"/>
                  <a:pt x="3159278" y="88942"/>
                  <a:pt x="3148857" y="87047"/>
                </a:cubicBezTo>
                <a:cubicBezTo>
                  <a:pt x="3122288" y="82216"/>
                  <a:pt x="3095309" y="79980"/>
                  <a:pt x="3068470" y="76998"/>
                </a:cubicBezTo>
                <a:cubicBezTo>
                  <a:pt x="2965008" y="65502"/>
                  <a:pt x="2899160" y="60637"/>
                  <a:pt x="2787116" y="56902"/>
                </a:cubicBezTo>
                <a:lnTo>
                  <a:pt x="2365085" y="46853"/>
                </a:lnTo>
                <a:cubicBezTo>
                  <a:pt x="2221436" y="22912"/>
                  <a:pt x="2340938" y="40284"/>
                  <a:pt x="2063635" y="26757"/>
                </a:cubicBezTo>
                <a:cubicBezTo>
                  <a:pt x="1515121" y="0"/>
                  <a:pt x="2493423" y="24508"/>
                  <a:pt x="1119090" y="6660"/>
                </a:cubicBezTo>
                <a:lnTo>
                  <a:pt x="375512" y="16708"/>
                </a:lnTo>
                <a:cubicBezTo>
                  <a:pt x="364924" y="16983"/>
                  <a:pt x="355551" y="23847"/>
                  <a:pt x="345367" y="26757"/>
                </a:cubicBezTo>
                <a:cubicBezTo>
                  <a:pt x="332088" y="30551"/>
                  <a:pt x="318571" y="33456"/>
                  <a:pt x="305173" y="36805"/>
                </a:cubicBezTo>
                <a:cubicBezTo>
                  <a:pt x="295125" y="43504"/>
                  <a:pt x="285830" y="51501"/>
                  <a:pt x="275028" y="56902"/>
                </a:cubicBezTo>
                <a:cubicBezTo>
                  <a:pt x="265554" y="61639"/>
                  <a:pt x="253696" y="61075"/>
                  <a:pt x="244883" y="66950"/>
                </a:cubicBezTo>
                <a:cubicBezTo>
                  <a:pt x="233059" y="74833"/>
                  <a:pt x="225655" y="87998"/>
                  <a:pt x="214738" y="97095"/>
                </a:cubicBezTo>
                <a:cubicBezTo>
                  <a:pt x="205460" y="104826"/>
                  <a:pt x="194641" y="110493"/>
                  <a:pt x="184593" y="117192"/>
                </a:cubicBezTo>
                <a:cubicBezTo>
                  <a:pt x="177894" y="127240"/>
                  <a:pt x="173926" y="139793"/>
                  <a:pt x="164496" y="147337"/>
                </a:cubicBezTo>
                <a:cubicBezTo>
                  <a:pt x="156225" y="153954"/>
                  <a:pt x="143164" y="151510"/>
                  <a:pt x="134351" y="157385"/>
                </a:cubicBezTo>
                <a:cubicBezTo>
                  <a:pt x="122527" y="165268"/>
                  <a:pt x="114254" y="177482"/>
                  <a:pt x="104206" y="187530"/>
                </a:cubicBezTo>
                <a:cubicBezTo>
                  <a:pt x="100857" y="197578"/>
                  <a:pt x="98895" y="208201"/>
                  <a:pt x="94158" y="217675"/>
                </a:cubicBezTo>
                <a:cubicBezTo>
                  <a:pt x="43693" y="318604"/>
                  <a:pt x="106822" y="164680"/>
                  <a:pt x="53965" y="288014"/>
                </a:cubicBezTo>
                <a:cubicBezTo>
                  <a:pt x="43636" y="312114"/>
                  <a:pt x="41155" y="332846"/>
                  <a:pt x="33868" y="358352"/>
                </a:cubicBezTo>
                <a:cubicBezTo>
                  <a:pt x="30958" y="368536"/>
                  <a:pt x="27169" y="378449"/>
                  <a:pt x="23820" y="388497"/>
                </a:cubicBezTo>
                <a:cubicBezTo>
                  <a:pt x="25810" y="428295"/>
                  <a:pt x="0" y="600381"/>
                  <a:pt x="74061" y="649755"/>
                </a:cubicBezTo>
                <a:cubicBezTo>
                  <a:pt x="94158" y="663153"/>
                  <a:pt x="111437" y="682310"/>
                  <a:pt x="134351" y="689948"/>
                </a:cubicBezTo>
                <a:lnTo>
                  <a:pt x="224787" y="720093"/>
                </a:lnTo>
                <a:lnTo>
                  <a:pt x="254932" y="730141"/>
                </a:lnTo>
                <a:lnTo>
                  <a:pt x="285077" y="740190"/>
                </a:lnTo>
                <a:lnTo>
                  <a:pt x="3420162" y="730141"/>
                </a:lnTo>
                <a:cubicBezTo>
                  <a:pt x="3443846" y="729993"/>
                  <a:pt x="3466961" y="722708"/>
                  <a:pt x="3490501" y="720093"/>
                </a:cubicBezTo>
                <a:cubicBezTo>
                  <a:pt x="3527271" y="716008"/>
                  <a:pt x="3564263" y="714131"/>
                  <a:pt x="3601033" y="710045"/>
                </a:cubicBezTo>
                <a:cubicBezTo>
                  <a:pt x="3630050" y="706821"/>
                  <a:pt x="3700905" y="695540"/>
                  <a:pt x="3731661" y="689948"/>
                </a:cubicBezTo>
                <a:cubicBezTo>
                  <a:pt x="3748465" y="686893"/>
                  <a:pt x="3765100" y="682955"/>
                  <a:pt x="3781903" y="679900"/>
                </a:cubicBezTo>
                <a:cubicBezTo>
                  <a:pt x="3814736" y="673930"/>
                  <a:pt x="3859353" y="668073"/>
                  <a:pt x="3892435" y="659803"/>
                </a:cubicBezTo>
                <a:cubicBezTo>
                  <a:pt x="3902711" y="657234"/>
                  <a:pt x="3912396" y="652665"/>
                  <a:pt x="3922580" y="649755"/>
                </a:cubicBezTo>
                <a:cubicBezTo>
                  <a:pt x="3935859" y="645961"/>
                  <a:pt x="3949375" y="643056"/>
                  <a:pt x="3962773" y="639706"/>
                </a:cubicBezTo>
                <a:cubicBezTo>
                  <a:pt x="3978141" y="629461"/>
                  <a:pt x="4011045" y="613107"/>
                  <a:pt x="4013015" y="589464"/>
                </a:cubicBezTo>
                <a:cubicBezTo>
                  <a:pt x="4016453" y="548209"/>
                  <a:pt x="4013891" y="499904"/>
                  <a:pt x="3982870" y="468884"/>
                </a:cubicBezTo>
                <a:cubicBezTo>
                  <a:pt x="3974331" y="460345"/>
                  <a:pt x="3962773" y="455487"/>
                  <a:pt x="3952725" y="448788"/>
                </a:cubicBezTo>
                <a:cubicBezTo>
                  <a:pt x="3915880" y="393520"/>
                  <a:pt x="3952725" y="440414"/>
                  <a:pt x="3902483" y="398546"/>
                </a:cubicBezTo>
                <a:cubicBezTo>
                  <a:pt x="3891566" y="389449"/>
                  <a:pt x="3884162" y="376284"/>
                  <a:pt x="3872338" y="368401"/>
                </a:cubicBezTo>
                <a:cubicBezTo>
                  <a:pt x="3781701" y="307975"/>
                  <a:pt x="3906914" y="417310"/>
                  <a:pt x="3812048" y="338256"/>
                </a:cubicBezTo>
                <a:cubicBezTo>
                  <a:pt x="3801131" y="329159"/>
                  <a:pt x="3792820" y="317208"/>
                  <a:pt x="3781903" y="308111"/>
                </a:cubicBezTo>
                <a:cubicBezTo>
                  <a:pt x="3772625" y="300380"/>
                  <a:pt x="3761036" y="295745"/>
                  <a:pt x="3751758" y="288014"/>
                </a:cubicBezTo>
                <a:cubicBezTo>
                  <a:pt x="3717080" y="259115"/>
                  <a:pt x="3712113" y="234604"/>
                  <a:pt x="3661323" y="217675"/>
                </a:cubicBezTo>
                <a:lnTo>
                  <a:pt x="3570888" y="187530"/>
                </a:lnTo>
                <a:lnTo>
                  <a:pt x="3510598" y="167434"/>
                </a:lnTo>
                <a:cubicBezTo>
                  <a:pt x="3500550" y="164084"/>
                  <a:pt x="3491045" y="157385"/>
                  <a:pt x="3480453" y="157385"/>
                </a:cubicBezTo>
                <a:lnTo>
                  <a:pt x="3309631" y="157385"/>
                </a:lnTo>
              </a:path>
            </a:pathLst>
          </a:cu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6"/>
          <p:cNvSpPr txBox="1">
            <a:spLocks noChangeArrowheads="1"/>
          </p:cNvSpPr>
          <p:nvPr/>
        </p:nvSpPr>
        <p:spPr bwMode="auto">
          <a:xfrm>
            <a:off x="142875" y="996951"/>
            <a:ext cx="88582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Вкладка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Вставка 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/ Группа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Текст 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/ </a:t>
            </a:r>
            <a:r>
              <a:rPr lang="en-US" sz="2400" b="1" i="1" dirty="0" smtClean="0">
                <a:latin typeface="Tahoma" pitchFamily="34" charset="0"/>
                <a:cs typeface="Tahoma" pitchFamily="34" charset="0"/>
              </a:rPr>
              <a:t>WordArt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 </a:t>
            </a:r>
            <a:endParaRPr lang="ru-RU" sz="2400" i="1" dirty="0" smtClean="0">
              <a:latin typeface="Tahoma" pitchFamily="34" charset="0"/>
              <a:cs typeface="Tahoma" pitchFamily="34" charset="0"/>
            </a:endParaRPr>
          </a:p>
          <a:p>
            <a:endParaRPr lang="ru-RU" sz="2400" i="1" dirty="0"/>
          </a:p>
        </p:txBody>
      </p:sp>
      <p:graphicFrame>
        <p:nvGraphicFramePr>
          <p:cNvPr id="3074" name="Object 11"/>
          <p:cNvGraphicFramePr>
            <a:graphicFrameLocks noChangeAspect="1"/>
          </p:cNvGraphicFramePr>
          <p:nvPr/>
        </p:nvGraphicFramePr>
        <p:xfrm>
          <a:off x="1285852" y="1714488"/>
          <a:ext cx="530860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Точечный рисунок" r:id="rId3" imgW="3982006" imgH="3400900" progId="PBrush">
                  <p:embed/>
                </p:oleObj>
              </mc:Choice>
              <mc:Fallback>
                <p:oleObj name="Точечный рисунок" r:id="rId3" imgW="3982006" imgH="3400900" progId="PBrus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1714488"/>
                        <a:ext cx="5308600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26"/>
          <p:cNvSpPr>
            <a:spLocks noChangeArrowheads="1"/>
          </p:cNvSpPr>
          <p:nvPr/>
        </p:nvSpPr>
        <p:spPr bwMode="auto">
          <a:xfrm>
            <a:off x="1289050" y="214313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b="1" i="1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Мастер текста  </a:t>
            </a:r>
            <a:r>
              <a:rPr lang="en-US" sz="2400" b="1" i="1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WordArt</a:t>
            </a:r>
            <a:endParaRPr lang="ru-RU" sz="2400" b="1" i="1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/>
          <a:srcRect l="61889" t="32491" r="29194" b="59121"/>
          <a:stretch>
            <a:fillRect/>
          </a:stretch>
        </p:blipFill>
        <p:spPr bwMode="auto">
          <a:xfrm>
            <a:off x="6715140" y="1000108"/>
            <a:ext cx="214314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928688"/>
            <a:ext cx="85328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i="1" dirty="0" err="1" smtClean="0">
                <a:latin typeface="Tahoma" pitchFamily="34" charset="0"/>
                <a:cs typeface="Tahoma" pitchFamily="34" charset="0"/>
              </a:rPr>
              <a:t>Вкл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.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Вставка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 / Гр.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Текст 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/ кн.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Объект / </a:t>
            </a:r>
          </a:p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ahoma" pitchFamily="34" charset="0"/>
                <a:cs typeface="Tahoma" pitchFamily="34" charset="0"/>
              </a:rPr>
              <a:t>Microsoft Equation 3.0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 (редактор формул)</a:t>
            </a:r>
            <a:r>
              <a:rPr lang="en-US" sz="2400" b="1" i="1" dirty="0" smtClean="0">
                <a:latin typeface="Tahoma" pitchFamily="34" charset="0"/>
                <a:cs typeface="Tahoma" pitchFamily="34" charset="0"/>
              </a:rPr>
              <a:t>– </a:t>
            </a:r>
            <a:r>
              <a:rPr lang="ru-RU" sz="2400" i="1" dirty="0">
                <a:latin typeface="Tahoma" pitchFamily="34" charset="0"/>
                <a:cs typeface="Tahoma" pitchFamily="34" charset="0"/>
              </a:rPr>
              <a:t>позволяет вводить математические формулы 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.</a:t>
            </a:r>
            <a:endParaRPr lang="ru-RU" sz="2400" i="1" dirty="0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409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42844" y="2643182"/>
          <a:ext cx="8713788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Точечный рисунок" r:id="rId3" imgW="4619048" imgH="676369" progId="PBrush">
                  <p:embed/>
                </p:oleObj>
              </mc:Choice>
              <mc:Fallback>
                <p:oleObj name="Точечный рисунок" r:id="rId3" imgW="4619048" imgH="676369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44" y="2643182"/>
                        <a:ext cx="8713788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10"/>
          <p:cNvSpPr txBox="1">
            <a:spLocks noChangeArrowheads="1"/>
          </p:cNvSpPr>
          <p:nvPr/>
        </p:nvSpPr>
        <p:spPr bwMode="auto">
          <a:xfrm>
            <a:off x="357158" y="5072074"/>
            <a:ext cx="82454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b="1" i="1" dirty="0">
                <a:latin typeface="Tahoma" pitchFamily="34" charset="0"/>
                <a:cs typeface="Tahoma" pitchFamily="34" charset="0"/>
              </a:rPr>
              <a:t>Редактирование формулы: </a:t>
            </a:r>
            <a:r>
              <a:rPr lang="ru-RU" sz="2400" i="1" dirty="0">
                <a:latin typeface="Tahoma" pitchFamily="34" charset="0"/>
                <a:cs typeface="Tahoma" pitchFamily="34" charset="0"/>
              </a:rPr>
              <a:t> </a:t>
            </a:r>
            <a:r>
              <a:rPr lang="ru-RU" sz="2400" i="1" dirty="0" smtClean="0">
                <a:latin typeface="Tahoma" pitchFamily="34" charset="0"/>
                <a:cs typeface="Tahoma" pitchFamily="34" charset="0"/>
              </a:rPr>
              <a:t>2 ЛКМ по формуле</a:t>
            </a:r>
            <a:endParaRPr lang="ru-RU" sz="2400" i="1" dirty="0">
              <a:latin typeface="Tahoma" pitchFamily="34" charset="0"/>
              <a:cs typeface="Tahoma" pitchFamily="34" charset="0"/>
            </a:endParaRPr>
          </a:p>
          <a:p>
            <a:pPr>
              <a:spcBef>
                <a:spcPct val="50000"/>
              </a:spcBef>
            </a:pPr>
            <a:endParaRPr lang="ru-RU" sz="2400" i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101" name="Rectangle 26"/>
          <p:cNvSpPr>
            <a:spLocks noChangeArrowheads="1"/>
          </p:cNvSpPr>
          <p:nvPr/>
        </p:nvSpPr>
        <p:spPr bwMode="auto">
          <a:xfrm>
            <a:off x="1289050" y="214313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Формулы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142875" y="1928802"/>
            <a:ext cx="9001125" cy="55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Колонтитул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– строка, повторяющаяся на каждой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странице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док-та вверху и/или внизу страницы.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Обычно содержит номер страницы, текущую дату, название документа. Отображается только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 режиме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Разметка страницы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Создать колонтитул: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Вставка /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Колонтитулы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Появляется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Работа с колонтитулами.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После создания колонтитула необходимо щелкнуть по кнопке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Закрыть окно колонтитулов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8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i="1" dirty="0">
              <a:latin typeface="Tahoma" pitchFamily="34" charset="0"/>
              <a:cs typeface="Tahoma" pitchFamily="34" charset="0"/>
            </a:endParaRPr>
          </a:p>
          <a:p>
            <a:endParaRPr lang="ru-RU" sz="2400" i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1987" name="Rectangle 26"/>
          <p:cNvSpPr>
            <a:spLocks noChangeArrowheads="1"/>
          </p:cNvSpPr>
          <p:nvPr/>
        </p:nvSpPr>
        <p:spPr bwMode="auto">
          <a:xfrm>
            <a:off x="1285852" y="142852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Вставка номеров страниц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57158" y="714356"/>
            <a:ext cx="85328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Колонтитулы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кн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Номер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страницы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142976" y="1357298"/>
            <a:ext cx="66436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Колонтитулы</a:t>
            </a:r>
            <a:endParaRPr lang="ru-RU" sz="28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214282" y="285728"/>
            <a:ext cx="892971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</a:rPr>
              <a:t>Расстановка переносов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Нужна,</a:t>
            </a:r>
            <a:r>
              <a:rPr kumimoji="0" lang="ru-RU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ч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тобы текст документа выглядел более компактным.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Вкл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Разметка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стр-цы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Гр.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Параметры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стр-цы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кн.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Расстановка переносов</a:t>
            </a:r>
            <a:r>
              <a:rPr lang="ru-RU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флажок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Авто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14348" y="2928934"/>
            <a:ext cx="72866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</a:rPr>
              <a:t>Проверка правописания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Вкл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Рецензирование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кн.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Правописание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Таблицы</a:t>
            </a:r>
          </a:p>
        </p:txBody>
      </p:sp>
      <p:sp>
        <p:nvSpPr>
          <p:cNvPr id="49155" name="TextBox 12"/>
          <p:cNvSpPr txBox="1">
            <a:spLocks noChangeArrowheads="1"/>
          </p:cNvSpPr>
          <p:nvPr/>
        </p:nvSpPr>
        <p:spPr bwMode="auto">
          <a:xfrm>
            <a:off x="0" y="857232"/>
            <a:ext cx="5286381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 smtClean="0"/>
              <a:t>Ячейки таблицы могут содержать текст, числа, рисунки, формулы и т. д.</a:t>
            </a:r>
          </a:p>
          <a:p>
            <a:endParaRPr lang="ru-RU" sz="2400" b="1" dirty="0" smtClean="0"/>
          </a:p>
          <a:p>
            <a:r>
              <a:rPr lang="ru-RU" sz="2400" b="1" dirty="0" smtClean="0"/>
              <a:t>Вставка/Таблица - </a:t>
            </a:r>
            <a:r>
              <a:rPr lang="ru-RU" sz="2400" dirty="0" smtClean="0"/>
              <a:t>вставить таблицу.</a:t>
            </a:r>
          </a:p>
          <a:p>
            <a:endParaRPr lang="ru-RU" sz="2400" dirty="0" smtClean="0"/>
          </a:p>
          <a:p>
            <a:r>
              <a:rPr lang="ru-RU" sz="2400" dirty="0" smtClean="0"/>
              <a:t> После установки курсора в ячейку таблицы на ленте появляются вкладки </a:t>
            </a:r>
            <a:r>
              <a:rPr lang="ru-RU" sz="2400" b="1" dirty="0" smtClean="0"/>
              <a:t>Конструктор</a:t>
            </a:r>
            <a:r>
              <a:rPr lang="ru-RU" sz="2400" dirty="0" smtClean="0"/>
              <a:t> и </a:t>
            </a:r>
            <a:r>
              <a:rPr lang="ru-RU" sz="2400" b="1" dirty="0" smtClean="0"/>
              <a:t>Макет</a:t>
            </a:r>
            <a:r>
              <a:rPr lang="ru-RU" sz="2400" dirty="0" smtClean="0"/>
              <a:t>.</a:t>
            </a:r>
            <a:endParaRPr lang="ru-RU" sz="2400" b="1" i="1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928670"/>
            <a:ext cx="3562353" cy="5498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214313" y="2030412"/>
            <a:ext cx="8786812" cy="111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3">
            <a:lum bright="-10000" contrast="32000"/>
          </a:blip>
          <a:srcRect/>
          <a:stretch>
            <a:fillRect/>
          </a:stretch>
        </p:blipFill>
        <p:spPr bwMode="auto">
          <a:xfrm>
            <a:off x="214313" y="4100513"/>
            <a:ext cx="8886825" cy="118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Text Box 5"/>
          <p:cNvSpPr txBox="1">
            <a:spLocks noChangeArrowheads="1"/>
          </p:cNvSpPr>
          <p:nvPr/>
        </p:nvSpPr>
        <p:spPr bwMode="auto">
          <a:xfrm>
            <a:off x="214313" y="1457325"/>
            <a:ext cx="6429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i="1">
                <a:latin typeface="Tahoma" pitchFamily="34" charset="0"/>
                <a:cs typeface="Tahoma" pitchFamily="34" charset="0"/>
              </a:rPr>
              <a:t>Вкладка</a:t>
            </a:r>
            <a:r>
              <a:rPr lang="ru-RU" sz="2000" b="1" i="1">
                <a:latin typeface="Tahoma" pitchFamily="34" charset="0"/>
                <a:cs typeface="Tahoma" pitchFamily="34" charset="0"/>
              </a:rPr>
              <a:t> Конструктор</a:t>
            </a:r>
            <a:endParaRPr lang="ru-RU" sz="2000" i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50183" name="Text Box 5"/>
          <p:cNvSpPr txBox="1">
            <a:spLocks noChangeArrowheads="1"/>
          </p:cNvSpPr>
          <p:nvPr/>
        </p:nvSpPr>
        <p:spPr bwMode="auto">
          <a:xfrm>
            <a:off x="357188" y="3571875"/>
            <a:ext cx="6429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i="1">
                <a:latin typeface="Tahoma" pitchFamily="34" charset="0"/>
                <a:cs typeface="Tahoma" pitchFamily="34" charset="0"/>
              </a:rPr>
              <a:t>Вкладка</a:t>
            </a:r>
            <a:r>
              <a:rPr lang="ru-RU" sz="2000" b="1" i="1">
                <a:latin typeface="Tahoma" pitchFamily="34" charset="0"/>
                <a:cs typeface="Tahoma" pitchFamily="34" charset="0"/>
              </a:rPr>
              <a:t> Макет</a:t>
            </a:r>
            <a:endParaRPr lang="ru-RU" sz="2000" i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lum bright="-10000" contrast="10000"/>
          </a:blip>
          <a:srcRect t="10449" r="21875" b="6054"/>
          <a:stretch>
            <a:fillRect/>
          </a:stretch>
        </p:blipFill>
        <p:spPr bwMode="auto">
          <a:xfrm>
            <a:off x="1142976" y="1238662"/>
            <a:ext cx="6572296" cy="56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214290"/>
            <a:ext cx="750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При работе с таблицей удобно использовать команды контекстного меню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56"/>
          <p:cNvSpPr txBox="1">
            <a:spLocks noChangeArrowheads="1"/>
          </p:cNvSpPr>
          <p:nvPr/>
        </p:nvSpPr>
        <p:spPr bwMode="auto">
          <a:xfrm>
            <a:off x="0" y="500042"/>
            <a:ext cx="8496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i="1" dirty="0">
                <a:latin typeface="Tahoma" pitchFamily="34" charset="0"/>
                <a:cs typeface="Tahoma" pitchFamily="34" charset="0"/>
              </a:rPr>
              <a:t>Выделение элементов </a:t>
            </a:r>
            <a:r>
              <a:rPr lang="ru-RU" sz="2400" b="1" i="1" dirty="0" smtClean="0">
                <a:latin typeface="Tahoma" pitchFamily="34" charset="0"/>
                <a:cs typeface="Tahoma" pitchFamily="34" charset="0"/>
              </a:rPr>
              <a:t>таблицы</a:t>
            </a:r>
            <a:endParaRPr lang="ru-RU" sz="2400" b="1" i="1" dirty="0"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74613" y="1454150"/>
            <a:ext cx="8783637" cy="2974975"/>
            <a:chOff x="0" y="2319"/>
            <a:chExt cx="5533" cy="1874"/>
          </a:xfrm>
        </p:grpSpPr>
        <p:graphicFrame>
          <p:nvGraphicFramePr>
            <p:cNvPr id="6146" name="Object 52"/>
            <p:cNvGraphicFramePr>
              <a:graphicFrameLocks noChangeAspect="1"/>
            </p:cNvGraphicFramePr>
            <p:nvPr/>
          </p:nvGraphicFramePr>
          <p:xfrm>
            <a:off x="113" y="2546"/>
            <a:ext cx="5420" cy="1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Точечный рисунок" r:id="rId3" imgW="3666667" imgH="1114581" progId="PBrush">
                    <p:embed/>
                  </p:oleObj>
                </mc:Choice>
                <mc:Fallback>
                  <p:oleObj name="Точечный рисунок" r:id="rId3" imgW="3666667" imgH="1114581" progId="PBrush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2546"/>
                          <a:ext cx="5420" cy="1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1" name="Text Box 46"/>
            <p:cNvSpPr txBox="1">
              <a:spLocks noChangeArrowheads="1"/>
            </p:cNvSpPr>
            <p:nvPr/>
          </p:nvSpPr>
          <p:spPr bwMode="auto">
            <a:xfrm>
              <a:off x="3175" y="2319"/>
              <a:ext cx="21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sz="2400" i="1">
                  <a:latin typeface="Tahoma" pitchFamily="34" charset="0"/>
                  <a:cs typeface="Tahoma" pitchFamily="34" charset="0"/>
                </a:rPr>
                <a:t>Выделить столбец</a:t>
              </a:r>
            </a:p>
          </p:txBody>
        </p:sp>
        <p:sp>
          <p:nvSpPr>
            <p:cNvPr id="6152" name="Text Box 47"/>
            <p:cNvSpPr txBox="1">
              <a:spLocks noChangeArrowheads="1"/>
            </p:cNvSpPr>
            <p:nvPr/>
          </p:nvSpPr>
          <p:spPr bwMode="auto">
            <a:xfrm>
              <a:off x="567" y="2931"/>
              <a:ext cx="21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sz="2400" i="1">
                  <a:latin typeface="Tahoma" pitchFamily="34" charset="0"/>
                  <a:cs typeface="Tahoma" pitchFamily="34" charset="0"/>
                </a:rPr>
                <a:t>Выделить строку</a:t>
              </a:r>
            </a:p>
          </p:txBody>
        </p:sp>
        <p:sp>
          <p:nvSpPr>
            <p:cNvPr id="6153" name="Text Box 48"/>
            <p:cNvSpPr txBox="1">
              <a:spLocks noChangeArrowheads="1"/>
            </p:cNvSpPr>
            <p:nvPr/>
          </p:nvSpPr>
          <p:spPr bwMode="auto">
            <a:xfrm>
              <a:off x="703" y="3431"/>
              <a:ext cx="21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sz="2400" i="1">
                  <a:latin typeface="Tahoma" pitchFamily="34" charset="0"/>
                  <a:cs typeface="Tahoma" pitchFamily="34" charset="0"/>
                </a:rPr>
                <a:t>Выделить ячейку</a:t>
              </a:r>
            </a:p>
          </p:txBody>
        </p:sp>
        <p:sp>
          <p:nvSpPr>
            <p:cNvPr id="6154" name="Text Box 59"/>
            <p:cNvSpPr txBox="1">
              <a:spLocks noChangeArrowheads="1"/>
            </p:cNvSpPr>
            <p:nvPr/>
          </p:nvSpPr>
          <p:spPr bwMode="auto">
            <a:xfrm>
              <a:off x="0" y="2319"/>
              <a:ext cx="21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sz="2400" i="1">
                  <a:latin typeface="Tahoma" pitchFamily="34" charset="0"/>
                  <a:cs typeface="Tahoma" pitchFamily="34" charset="0"/>
                </a:rPr>
                <a:t>Выделить таблицу</a:t>
              </a:r>
            </a:p>
          </p:txBody>
        </p:sp>
        <p:graphicFrame>
          <p:nvGraphicFramePr>
            <p:cNvPr id="6147" name="Object 66"/>
            <p:cNvGraphicFramePr>
              <a:graphicFrameLocks noChangeAspect="1"/>
            </p:cNvGraphicFramePr>
            <p:nvPr/>
          </p:nvGraphicFramePr>
          <p:xfrm>
            <a:off x="226" y="2682"/>
            <a:ext cx="25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3" name="Точечный рисунок" r:id="rId5" imgW="161990" imgH="161990" progId="PBrush">
                    <p:embed/>
                  </p:oleObj>
                </mc:Choice>
                <mc:Fallback>
                  <p:oleObj name="Точечный рисунок" r:id="rId5" imgW="161990" imgH="161990" progId="PBrush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" y="2682"/>
                          <a:ext cx="25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11" name="Group 23"/>
          <p:cNvGraphicFramePr>
            <a:graphicFrameLocks noGrp="1"/>
          </p:cNvGraphicFramePr>
          <p:nvPr/>
        </p:nvGraphicFramePr>
        <p:xfrm>
          <a:off x="428596" y="3929066"/>
          <a:ext cx="6634185" cy="1716099"/>
        </p:xfrm>
        <a:graphic>
          <a:graphicData uri="http://schemas.openxmlformats.org/drawingml/2006/table">
            <a:tbl>
              <a:tblPr/>
              <a:tblGrid>
                <a:gridCol w="13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3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4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A1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B1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C1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D1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4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A2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B2</a:t>
                      </a:r>
                      <a:endParaRPr kumimoji="0" 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C2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8" name="Text Box 20"/>
          <p:cNvSpPr txBox="1">
            <a:spLocks noChangeArrowheads="1"/>
          </p:cNvSpPr>
          <p:nvPr/>
        </p:nvSpPr>
        <p:spPr bwMode="auto">
          <a:xfrm>
            <a:off x="214282" y="3214686"/>
            <a:ext cx="7956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i="1" dirty="0">
                <a:latin typeface="Tahoma" pitchFamily="34" charset="0"/>
                <a:cs typeface="Tahoma" pitchFamily="34" charset="0"/>
              </a:rPr>
              <a:t>Ячейки таблицы имеют имена</a:t>
            </a:r>
            <a:r>
              <a:rPr lang="en-US" sz="2400" i="1" dirty="0">
                <a:latin typeface="Tahoma" pitchFamily="34" charset="0"/>
                <a:cs typeface="Tahoma" pitchFamily="34" charset="0"/>
              </a:rPr>
              <a:t> (</a:t>
            </a:r>
            <a:r>
              <a:rPr lang="ru-RU" sz="2400" b="1" i="1" dirty="0">
                <a:latin typeface="Tahoma" pitchFamily="34" charset="0"/>
                <a:cs typeface="Tahoma" pitchFamily="34" charset="0"/>
              </a:rPr>
              <a:t>латинские буквы</a:t>
            </a:r>
            <a:r>
              <a:rPr lang="ru-RU" sz="2400" i="1" dirty="0">
                <a:latin typeface="Tahoma" pitchFamily="34" charset="0"/>
                <a:cs typeface="Tahoma" pitchFamily="34" charset="0"/>
              </a:rPr>
              <a:t>):</a:t>
            </a:r>
          </a:p>
        </p:txBody>
      </p:sp>
      <p:sp>
        <p:nvSpPr>
          <p:cNvPr id="51220" name="Text Box 25"/>
          <p:cNvSpPr txBox="1">
            <a:spLocks noChangeArrowheads="1"/>
          </p:cNvSpPr>
          <p:nvPr/>
        </p:nvSpPr>
        <p:spPr bwMode="auto">
          <a:xfrm>
            <a:off x="179388" y="5929330"/>
            <a:ext cx="89646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b="1" i="1" dirty="0">
                <a:latin typeface="Tahoma" pitchFamily="34" charset="0"/>
                <a:cs typeface="Tahoma" pitchFamily="34" charset="0"/>
              </a:rPr>
              <a:t>Все формулы начинаются со знака =</a:t>
            </a:r>
          </a:p>
        </p:txBody>
      </p:sp>
      <p:sp>
        <p:nvSpPr>
          <p:cNvPr id="51221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b="1" dirty="0">
                <a:latin typeface="Tahoma" pitchFamily="34" charset="0"/>
                <a:cs typeface="Tahoma" pitchFamily="34" charset="0"/>
              </a:rPr>
              <a:t>Вычисления в таблицах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844" y="500042"/>
            <a:ext cx="8858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таблице можно производить </a:t>
            </a:r>
            <a:r>
              <a:rPr lang="ru-RU" sz="2400" dirty="0"/>
              <a:t>расчеты по </a:t>
            </a:r>
            <a:r>
              <a:rPr lang="ru-RU" sz="2400" dirty="0" smtClean="0"/>
              <a:t>формулам</a:t>
            </a:r>
            <a:r>
              <a:rPr lang="ru-RU" sz="2400" dirty="0"/>
              <a:t>, например </a:t>
            </a:r>
            <a:r>
              <a:rPr lang="ru-RU" sz="2400" dirty="0" smtClean="0"/>
              <a:t>вычислить сумму </a:t>
            </a:r>
            <a:r>
              <a:rPr lang="ru-RU" sz="2400" dirty="0"/>
              <a:t>или </a:t>
            </a:r>
            <a:r>
              <a:rPr lang="ru-RU" sz="2400" dirty="0" smtClean="0"/>
              <a:t>среднее арифметическое. </a:t>
            </a:r>
            <a:r>
              <a:rPr lang="ru-RU" sz="2400" dirty="0"/>
              <a:t>Для </a:t>
            </a:r>
            <a:r>
              <a:rPr lang="ru-RU" sz="2400" dirty="0" smtClean="0"/>
              <a:t>этого необходимо:</a:t>
            </a:r>
          </a:p>
          <a:p>
            <a:r>
              <a:rPr lang="ru-RU" sz="2400" dirty="0" smtClean="0"/>
              <a:t> - поместить курсор в ячейку, где будет формула</a:t>
            </a:r>
          </a:p>
          <a:p>
            <a:r>
              <a:rPr lang="ru-RU" sz="2400" dirty="0" smtClean="0"/>
              <a:t> - выбрать  </a:t>
            </a:r>
            <a:r>
              <a:rPr lang="ru-RU" sz="2400" b="1" dirty="0" smtClean="0"/>
              <a:t>Макет </a:t>
            </a:r>
            <a:r>
              <a:rPr lang="en-US" sz="2400" dirty="0" smtClean="0"/>
              <a:t>/</a:t>
            </a:r>
            <a:r>
              <a:rPr lang="ru-RU" sz="2400" b="1" dirty="0" smtClean="0"/>
              <a:t>Данные/Формула</a:t>
            </a:r>
          </a:p>
          <a:p>
            <a:r>
              <a:rPr lang="ru-RU" sz="2400" dirty="0"/>
              <a:t> </a:t>
            </a:r>
            <a:r>
              <a:rPr lang="ru-RU" sz="2400" dirty="0" smtClean="0"/>
              <a:t>- в появившемся окне ввести формулу</a:t>
            </a:r>
            <a:endParaRPr lang="ru-RU" sz="2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285750" y="1143000"/>
          <a:ext cx="8715436" cy="4389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2000" i="1" dirty="0" smtClean="0">
                          <a:solidFill>
                            <a:schemeClr val="bg1"/>
                          </a:solidFill>
                        </a:rPr>
                        <a:t>Год</a:t>
                      </a:r>
                      <a:endParaRPr lang="ru-RU" sz="2000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i="1" dirty="0" smtClean="0">
                          <a:solidFill>
                            <a:schemeClr val="bg1"/>
                          </a:solidFill>
                        </a:rPr>
                        <a:t>Событие</a:t>
                      </a:r>
                      <a:endParaRPr lang="ru-RU" sz="2000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i="1" dirty="0" smtClean="0"/>
                        <a:t>1993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baseline="0" dirty="0" smtClean="0"/>
                        <a:t>Выход </a:t>
                      </a:r>
                      <a:r>
                        <a:rPr lang="en-US" sz="2000" i="1" baseline="0" dirty="0" smtClean="0"/>
                        <a:t>Word </a:t>
                      </a:r>
                      <a:r>
                        <a:rPr lang="ru-RU" sz="2000" i="1" baseline="0" dirty="0" smtClean="0"/>
                        <a:t>6</a:t>
                      </a:r>
                      <a:r>
                        <a:rPr lang="en-US" sz="2000" i="1" baseline="0" dirty="0" smtClean="0"/>
                        <a:t>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</a:t>
                      </a:r>
                      <a:r>
                        <a:rPr lang="ru-RU" sz="2000" i="1" baseline="0" dirty="0" smtClean="0"/>
                        <a:t>. </a:t>
                      </a:r>
                    </a:p>
                    <a:p>
                      <a:r>
                        <a:rPr lang="ru-RU" sz="2000" i="1" baseline="0" dirty="0" smtClean="0"/>
                        <a:t>6-ой номер получился из-за того, что </a:t>
                      </a:r>
                      <a:r>
                        <a:rPr lang="en-US" sz="2000" i="1" baseline="0" dirty="0" smtClean="0"/>
                        <a:t>Microsoft </a:t>
                      </a:r>
                      <a:r>
                        <a:rPr lang="ru-RU" sz="2000" i="1" baseline="0" dirty="0" smtClean="0"/>
                        <a:t>решила учесть версии </a:t>
                      </a:r>
                      <a:r>
                        <a:rPr lang="en-US" sz="2000" i="1" baseline="0" dirty="0" smtClean="0"/>
                        <a:t>Word</a:t>
                      </a:r>
                      <a:r>
                        <a:rPr lang="ru-RU" sz="2000" i="1" baseline="0" dirty="0" smtClean="0"/>
                        <a:t>, которые были до появления </a:t>
                      </a:r>
                      <a:r>
                        <a:rPr lang="en-US" sz="2000" i="1" baseline="0" dirty="0" smtClean="0"/>
                        <a:t>Windows.</a:t>
                      </a:r>
                      <a:endParaRPr lang="ru-RU" sz="2000" i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i="1" dirty="0" smtClean="0"/>
                        <a:t>1995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7 (MS Word 95)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 95</a:t>
                      </a:r>
                      <a:endParaRPr lang="ru-RU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1997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8 (MS Word 97)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98</a:t>
                      </a:r>
                      <a:endParaRPr lang="ru-RU" sz="2000" i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1999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9 (MS Word 2000)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 2000</a:t>
                      </a:r>
                      <a:endParaRPr lang="ru-RU" sz="2000" i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2001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10 (MS Word XP, </a:t>
                      </a:r>
                      <a:r>
                        <a:rPr lang="ru-RU" sz="2000" i="1" baseline="0" dirty="0" smtClean="0"/>
                        <a:t>он же </a:t>
                      </a:r>
                      <a:r>
                        <a:rPr lang="en-US" sz="2000" i="1" baseline="0" dirty="0" smtClean="0"/>
                        <a:t>MS Word 2002)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XP</a:t>
                      </a:r>
                      <a:endParaRPr lang="ru-RU" sz="2000" i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2003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11 (MS Word 2003)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 XP</a:t>
                      </a:r>
                      <a:endParaRPr lang="ru-RU" sz="2000" i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2007</a:t>
                      </a:r>
                      <a:endParaRPr lang="ru-RU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1" dirty="0" smtClean="0"/>
                        <a:t>Выход</a:t>
                      </a:r>
                      <a:r>
                        <a:rPr lang="ru-RU" sz="2000" i="1" baseline="0" dirty="0" smtClean="0"/>
                        <a:t> </a:t>
                      </a:r>
                      <a:r>
                        <a:rPr lang="en-US" sz="2000" i="1" baseline="0" dirty="0" smtClean="0"/>
                        <a:t>MS Word 12 (MS Word 2007) </a:t>
                      </a:r>
                      <a:r>
                        <a:rPr lang="ru-RU" sz="2000" i="1" baseline="0" dirty="0" smtClean="0"/>
                        <a:t>для </a:t>
                      </a:r>
                      <a:r>
                        <a:rPr lang="en-US" sz="2000" i="1" baseline="0" dirty="0" smtClean="0"/>
                        <a:t>Windows XP </a:t>
                      </a:r>
                      <a:r>
                        <a:rPr lang="ru-RU" sz="2000" i="1" baseline="0" dirty="0" smtClean="0"/>
                        <a:t>и </a:t>
                      </a:r>
                      <a:r>
                        <a:rPr lang="en-US" sz="2000" i="1" baseline="0" dirty="0" smtClean="0"/>
                        <a:t>Windows Vista</a:t>
                      </a:r>
                      <a:endParaRPr lang="ru-RU" sz="2000" i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387" name="Text Box 5"/>
          <p:cNvSpPr txBox="1">
            <a:spLocks noChangeArrowheads="1"/>
          </p:cNvSpPr>
          <p:nvPr/>
        </p:nvSpPr>
        <p:spPr bwMode="auto">
          <a:xfrm>
            <a:off x="142875" y="692150"/>
            <a:ext cx="8858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 algn="just"/>
            <a:r>
              <a:rPr lang="ru-RU" sz="1600" b="1" u="sng"/>
              <a:t>История развития</a:t>
            </a:r>
          </a:p>
        </p:txBody>
      </p:sp>
      <p:sp>
        <p:nvSpPr>
          <p:cNvPr id="15388" name="Text Box 2"/>
          <p:cNvSpPr txBox="1">
            <a:spLocks noChangeArrowheads="1"/>
          </p:cNvSpPr>
          <p:nvPr/>
        </p:nvSpPr>
        <p:spPr bwMode="auto">
          <a:xfrm>
            <a:off x="781050" y="36513"/>
            <a:ext cx="77200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i="1">
                <a:latin typeface="Tahoma" pitchFamily="34" charset="0"/>
              </a:rPr>
              <a:t>Microsoft Office Word</a:t>
            </a:r>
            <a:r>
              <a:rPr lang="ru-RU" sz="2800" b="1" i="1">
                <a:latin typeface="Tahoma" pitchFamily="34" charset="0"/>
              </a:rPr>
              <a:t>. История развития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428596" y="785794"/>
            <a:ext cx="7993063" cy="276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ru-RU" sz="2800" b="1" i="1" dirty="0">
                <a:latin typeface="Tahoma" pitchFamily="34" charset="0"/>
                <a:cs typeface="Tahoma" pitchFamily="34" charset="0"/>
              </a:rPr>
              <a:t>=</a:t>
            </a:r>
            <a:r>
              <a:rPr lang="en-US" sz="2800" b="1" i="1" dirty="0">
                <a:latin typeface="Tahoma" pitchFamily="34" charset="0"/>
                <a:cs typeface="Tahoma" pitchFamily="34" charset="0"/>
              </a:rPr>
              <a:t>SUM() – 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сумма</a:t>
            </a:r>
            <a:r>
              <a:rPr lang="en-US" sz="2800" b="1" i="1" dirty="0">
                <a:latin typeface="Tahoma" pitchFamily="34" charset="0"/>
                <a:cs typeface="Tahoma" pitchFamily="34" charset="0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ru-RU" sz="2800" b="1" i="1" dirty="0">
                <a:latin typeface="Tahoma" pitchFamily="34" charset="0"/>
                <a:cs typeface="Tahoma" pitchFamily="34" charset="0"/>
              </a:rPr>
              <a:t>=</a:t>
            </a:r>
            <a:r>
              <a:rPr lang="en-US" sz="2800" b="1" i="1" dirty="0">
                <a:latin typeface="Tahoma" pitchFamily="34" charset="0"/>
                <a:cs typeface="Tahoma" pitchFamily="34" charset="0"/>
              </a:rPr>
              <a:t>AVERAGE( )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 – среднее значение</a:t>
            </a:r>
            <a:endParaRPr lang="en-US" sz="2800" b="1" i="1" dirty="0">
              <a:latin typeface="Tahoma" pitchFamily="34" charset="0"/>
              <a:cs typeface="Tahoma" pitchFamily="34" charset="0"/>
            </a:endParaRPr>
          </a:p>
          <a:p>
            <a:pPr>
              <a:spcBef>
                <a:spcPct val="30000"/>
              </a:spcBef>
            </a:pPr>
            <a:r>
              <a:rPr lang="ru-RU" sz="2800" b="1" i="1" dirty="0">
                <a:latin typeface="Tahoma" pitchFamily="34" charset="0"/>
                <a:cs typeface="Tahoma" pitchFamily="34" charset="0"/>
              </a:rPr>
              <a:t>=</a:t>
            </a:r>
            <a:r>
              <a:rPr lang="en-US" sz="2800" b="1" i="1" dirty="0">
                <a:latin typeface="Tahoma" pitchFamily="34" charset="0"/>
                <a:cs typeface="Tahoma" pitchFamily="34" charset="0"/>
              </a:rPr>
              <a:t> MAX( )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 – максимальное значение</a:t>
            </a:r>
          </a:p>
          <a:p>
            <a:pPr>
              <a:spcBef>
                <a:spcPct val="30000"/>
              </a:spcBef>
            </a:pPr>
            <a:r>
              <a:rPr lang="en-US" sz="2800" b="1" i="1" dirty="0">
                <a:latin typeface="Tahoma" pitchFamily="34" charset="0"/>
                <a:cs typeface="Tahoma" pitchFamily="34" charset="0"/>
              </a:rPr>
              <a:t>= MIN( )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 – минимальное значение</a:t>
            </a:r>
            <a:endParaRPr lang="en-US" sz="2800" b="1" i="1" dirty="0">
              <a:latin typeface="Tahoma" pitchFamily="34" charset="0"/>
              <a:cs typeface="Tahoma" pitchFamily="34" charset="0"/>
            </a:endParaRPr>
          </a:p>
          <a:p>
            <a:pPr>
              <a:spcBef>
                <a:spcPct val="30000"/>
              </a:spcBef>
            </a:pPr>
            <a:r>
              <a:rPr lang="en-US" sz="2800" b="1" i="1" dirty="0">
                <a:latin typeface="Tahoma" pitchFamily="34" charset="0"/>
                <a:cs typeface="Tahoma" pitchFamily="34" charset="0"/>
              </a:rPr>
              <a:t>= COUNT ( )</a:t>
            </a:r>
            <a:r>
              <a:rPr lang="ru-RU" sz="2800" b="1" i="1" dirty="0">
                <a:latin typeface="Tahoma" pitchFamily="34" charset="0"/>
                <a:cs typeface="Tahoma" pitchFamily="34" charset="0"/>
              </a:rPr>
              <a:t> – количество строк</a:t>
            </a:r>
          </a:p>
        </p:txBody>
      </p:sp>
      <p:sp>
        <p:nvSpPr>
          <p:cNvPr id="52227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400" b="1" i="1" dirty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Часто используемые функции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58" y="3857628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Например 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786050" y="3929066"/>
            <a:ext cx="49499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=</a:t>
            </a:r>
            <a:r>
              <a:rPr lang="en-US" sz="4000" dirty="0" smtClean="0"/>
              <a:t>MAX (D3:D6)</a:t>
            </a:r>
          </a:p>
          <a:p>
            <a:endParaRPr lang="en-US" sz="4000" dirty="0" smtClean="0"/>
          </a:p>
          <a:p>
            <a:r>
              <a:rPr lang="en-US" sz="4000" dirty="0" smtClean="0"/>
              <a:t>=AVERAGE (B2; B6; B8)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4282" y="571480"/>
            <a:ext cx="8715375" cy="5857897"/>
          </a:xfrm>
        </p:spPr>
        <p:txBody>
          <a:bodyPr/>
          <a:lstStyle/>
          <a:p>
            <a:pPr marL="0" indent="432000" eaLnBrk="1" hangingPunct="1">
              <a:lnSpc>
                <a:spcPct val="90000"/>
              </a:lnSpc>
              <a:buFontTx/>
              <a:buNone/>
              <a:defRPr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Стиль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- совокупность атрибутов форматирования, которой присвоено уникальное имя.</a:t>
            </a:r>
          </a:p>
          <a:p>
            <a:pPr marL="0" indent="432000">
              <a:lnSpc>
                <a:spcPct val="90000"/>
              </a:lnSpc>
              <a:buNone/>
              <a:defRPr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Атрибуты  форматирования – гарнитура, кегль, выравнивание текста, междустрочный интервал, отступ красной строки и т.д.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Применить стиль для абзаца (группы абзацев):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Выделить группу абзацев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Главная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/ гр.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Стили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Выбрать нужный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стиль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ru-RU" sz="2000" i="1" dirty="0" smtClean="0">
                <a:latin typeface="Tahoma" pitchFamily="34" charset="0"/>
                <a:cs typeface="Tahoma" pitchFamily="34" charset="0"/>
              </a:rPr>
              <a:t>	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None/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None/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None/>
              <a:defRPr/>
            </a:pPr>
            <a:endParaRPr lang="ru-RU" sz="2000" i="1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125" name="Rectangle 26"/>
          <p:cNvSpPr>
            <a:spLocks noChangeArrowheads="1"/>
          </p:cNvSpPr>
          <p:nvPr/>
        </p:nvSpPr>
        <p:spPr bwMode="auto">
          <a:xfrm>
            <a:off x="285720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Стили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5429264"/>
            <a:ext cx="5727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1714480" y="4714884"/>
            <a:ext cx="928694" cy="7858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16200000" flipH="1">
            <a:off x="3643306" y="4786322"/>
            <a:ext cx="1000132" cy="7143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8CC25-4F4B-4E8F-9F07-600DCC8799F3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85720" y="642918"/>
            <a:ext cx="8858280" cy="571485"/>
          </a:xfrm>
          <a:prstGeom prst="rect">
            <a:avLst/>
          </a:prstGeom>
        </p:spPr>
        <p:txBody>
          <a:bodyPr/>
          <a:lstStyle/>
          <a:p>
            <a:pPr marL="0"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ru-RU" sz="2000" kern="0" dirty="0" err="1" smtClean="0">
                <a:latin typeface="Tahoma" pitchFamily="34" charset="0"/>
                <a:cs typeface="Tahoma" pitchFamily="34" charset="0"/>
              </a:rPr>
              <a:t>Вкл</a:t>
            </a:r>
            <a:r>
              <a:rPr lang="ru-RU" sz="2000" kern="0" dirty="0" smtClean="0">
                <a:latin typeface="Tahoma" pitchFamily="34" charset="0"/>
                <a:cs typeface="Tahoma" pitchFamily="34" charset="0"/>
              </a:rPr>
              <a:t>. </a:t>
            </a:r>
            <a:r>
              <a:rPr lang="ru-RU" sz="2000" b="1" kern="0" dirty="0" smtClean="0">
                <a:latin typeface="Tahoma" pitchFamily="34" charset="0"/>
                <a:cs typeface="Tahoma" pitchFamily="34" charset="0"/>
              </a:rPr>
              <a:t>Главная </a:t>
            </a:r>
            <a:r>
              <a:rPr lang="ru-RU" sz="2000" kern="0" dirty="0" smtClean="0">
                <a:latin typeface="Tahoma" pitchFamily="34" charset="0"/>
                <a:cs typeface="Tahoma" pitchFamily="34" charset="0"/>
              </a:rPr>
              <a:t>/ гр. </a:t>
            </a:r>
            <a:r>
              <a:rPr lang="ru-RU" sz="2000" b="1" kern="0" dirty="0" smtClean="0">
                <a:latin typeface="Tahoma" pitchFamily="34" charset="0"/>
                <a:cs typeface="Tahoma" pitchFamily="34" charset="0"/>
              </a:rPr>
              <a:t>Стили </a:t>
            </a:r>
            <a:r>
              <a:rPr lang="en-US" sz="2000" kern="0" dirty="0" smtClean="0">
                <a:latin typeface="Tahoma" pitchFamily="34" charset="0"/>
                <a:cs typeface="Tahoma" pitchFamily="34" charset="0"/>
              </a:rPr>
              <a:t>/ </a:t>
            </a:r>
            <a:r>
              <a:rPr lang="ru-RU" sz="2000" kern="0" dirty="0" err="1" smtClean="0">
                <a:latin typeface="Tahoma" pitchFamily="34" charset="0"/>
                <a:cs typeface="Tahoma" pitchFamily="34" charset="0"/>
              </a:rPr>
              <a:t>кн</a:t>
            </a:r>
            <a:r>
              <a:rPr lang="en-US" sz="2000" kern="0" dirty="0" smtClean="0">
                <a:latin typeface="Tahoma" pitchFamily="34" charset="0"/>
                <a:cs typeface="Tahoma" pitchFamily="34" charset="0"/>
              </a:rPr>
              <a:t>.</a:t>
            </a:r>
            <a:r>
              <a:rPr lang="ru-RU" sz="2000" kern="0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ru-RU" sz="2000" b="1" kern="0" dirty="0" smtClean="0">
                <a:latin typeface="Tahoma" pitchFamily="34" charset="0"/>
                <a:cs typeface="Tahoma" pitchFamily="34" charset="0"/>
              </a:rPr>
              <a:t>Открыть Стили </a:t>
            </a:r>
            <a:r>
              <a:rPr lang="en-US" sz="2000" kern="0" dirty="0" smtClean="0">
                <a:latin typeface="Tahoma" pitchFamily="34" charset="0"/>
                <a:cs typeface="Tahoma" pitchFamily="34" charset="0"/>
              </a:rPr>
              <a:t>/</a:t>
            </a:r>
            <a:r>
              <a:rPr lang="ru-RU" sz="2000" kern="0" dirty="0" smtClean="0">
                <a:latin typeface="Tahoma" pitchFamily="34" charset="0"/>
                <a:cs typeface="Tahoma" pitchFamily="34" charset="0"/>
              </a:rPr>
              <a:t> кн. </a:t>
            </a:r>
            <a:r>
              <a:rPr lang="ru-RU" sz="2000" b="1" kern="0" dirty="0" smtClean="0">
                <a:latin typeface="Tahoma" pitchFamily="34" charset="0"/>
                <a:cs typeface="Tahoma" pitchFamily="34" charset="0"/>
              </a:rPr>
              <a:t>Создать стиль  </a:t>
            </a:r>
            <a:endParaRPr lang="ru-RU" sz="2000" b="1" kern="0" dirty="0">
              <a:latin typeface="Tahoma" pitchFamily="34" charset="0"/>
              <a:cs typeface="Tahoma" pitchFamily="34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defRPr/>
            </a:pPr>
            <a:endParaRPr lang="ru-RU" sz="2000" i="1" kern="0" dirty="0">
              <a:latin typeface="Tahoma" pitchFamily="34" charset="0"/>
              <a:cs typeface="Tahoma" pitchFamily="34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defRPr/>
            </a:pPr>
            <a:endParaRPr lang="ru-RU" sz="2000" i="1" kern="0" dirty="0">
              <a:latin typeface="Tahoma" pitchFamily="34" charset="0"/>
              <a:cs typeface="Tahoma" pitchFamily="34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defRPr/>
            </a:pPr>
            <a:endParaRPr lang="ru-RU" sz="2000" i="1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Rectangle 26"/>
          <p:cNvSpPr>
            <a:spLocks noChangeArrowheads="1"/>
          </p:cNvSpPr>
          <p:nvPr/>
        </p:nvSpPr>
        <p:spPr bwMode="auto">
          <a:xfrm>
            <a:off x="357158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Создание стилей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29004" t="13184" r="5956" b="3296"/>
          <a:stretch>
            <a:fillRect/>
          </a:stretch>
        </p:blipFill>
        <p:spPr bwMode="auto">
          <a:xfrm>
            <a:off x="1000100" y="1427146"/>
            <a:ext cx="5286412" cy="54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Прямая со стрелкой 19"/>
          <p:cNvCxnSpPr/>
          <p:nvPr/>
        </p:nvCxnSpPr>
        <p:spPr>
          <a:xfrm rot="16200000" flipH="1">
            <a:off x="4786314" y="1142984"/>
            <a:ext cx="571504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5400000">
            <a:off x="3750463" y="2178835"/>
            <a:ext cx="5429288" cy="30718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643050"/>
            <a:ext cx="7010419" cy="50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85852" y="500042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Имя стиля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8" y="500042"/>
            <a:ext cx="149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Атрибуты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2214546" y="928670"/>
            <a:ext cx="1357322" cy="128588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0800000" flipV="1">
            <a:off x="3143240" y="1071546"/>
            <a:ext cx="2857520" cy="24288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>
            <a:off x="2250265" y="1393017"/>
            <a:ext cx="4929222" cy="41434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42844" y="142852"/>
            <a:ext cx="8715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В лабораторной работе №2</a:t>
            </a:r>
          </a:p>
          <a:p>
            <a:pPr algn="ctr"/>
            <a:endParaRPr lang="ru-RU" sz="2800" dirty="0" smtClean="0"/>
          </a:p>
          <a:p>
            <a:r>
              <a:rPr lang="ru-RU" sz="2400" dirty="0" smtClean="0"/>
              <a:t>Для создания своего стиля </a:t>
            </a:r>
            <a:r>
              <a:rPr lang="ru-RU" sz="2400" b="1" dirty="0" smtClean="0"/>
              <a:t>Определение</a:t>
            </a:r>
            <a:r>
              <a:rPr lang="ru-RU" sz="2400" dirty="0" smtClean="0"/>
              <a:t> указываем</a:t>
            </a:r>
          </a:p>
          <a:p>
            <a:r>
              <a:rPr lang="ru-RU" sz="2400" dirty="0" smtClean="0"/>
              <a:t> Имя - Определение</a:t>
            </a:r>
          </a:p>
          <a:p>
            <a:r>
              <a:rPr lang="ru-RU" sz="2400" dirty="0" smtClean="0"/>
              <a:t>Стиль – Знака</a:t>
            </a:r>
          </a:p>
          <a:p>
            <a:r>
              <a:rPr lang="ru-RU" sz="2400" dirty="0" smtClean="0"/>
              <a:t>Основан на стиле – обычный</a:t>
            </a:r>
          </a:p>
          <a:p>
            <a:r>
              <a:rPr lang="ru-RU" sz="2400" dirty="0" smtClean="0"/>
              <a:t>Гарнитура  </a:t>
            </a:r>
          </a:p>
          <a:p>
            <a:r>
              <a:rPr lang="ru-RU" sz="2400" dirty="0" smtClean="0"/>
              <a:t>Кегль</a:t>
            </a:r>
          </a:p>
          <a:p>
            <a:r>
              <a:rPr lang="ru-RU" sz="2400" dirty="0" smtClean="0"/>
              <a:t>Кн.Формат </a:t>
            </a:r>
            <a:r>
              <a:rPr lang="en-US" sz="2400" dirty="0" smtClean="0"/>
              <a:t>/ </a:t>
            </a:r>
            <a:r>
              <a:rPr lang="ru-RU" sz="2400" dirty="0" smtClean="0"/>
              <a:t>Шрифт</a:t>
            </a:r>
            <a:r>
              <a:rPr lang="en-US" sz="2400" dirty="0" smtClean="0"/>
              <a:t> / </a:t>
            </a:r>
            <a:r>
              <a:rPr lang="ru-RU" sz="2400" dirty="0" smtClean="0"/>
              <a:t>Цвет текста - красный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4286256"/>
            <a:ext cx="82868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Для создания своего стиля </a:t>
            </a:r>
            <a:r>
              <a:rPr lang="ru-RU" sz="2400" b="1" dirty="0" smtClean="0"/>
              <a:t>Мой стиль </a:t>
            </a:r>
            <a:r>
              <a:rPr lang="ru-RU" sz="2400" dirty="0" smtClean="0"/>
              <a:t>указываем</a:t>
            </a:r>
          </a:p>
          <a:p>
            <a:r>
              <a:rPr lang="ru-RU" sz="2400" dirty="0" smtClean="0"/>
              <a:t> Имя - Мой стиль </a:t>
            </a:r>
          </a:p>
          <a:p>
            <a:r>
              <a:rPr lang="ru-RU" sz="2400" dirty="0" smtClean="0"/>
              <a:t>Стиль – Абзаца</a:t>
            </a:r>
          </a:p>
          <a:p>
            <a:r>
              <a:rPr lang="ru-RU" sz="2400" dirty="0" smtClean="0"/>
              <a:t>Основан на стиле – Заголовок1</a:t>
            </a:r>
          </a:p>
          <a:p>
            <a:r>
              <a:rPr lang="ru-RU" sz="2400" dirty="0" smtClean="0"/>
              <a:t>Гарнитура  </a:t>
            </a:r>
          </a:p>
          <a:p>
            <a:r>
              <a:rPr lang="ru-RU" sz="2400" dirty="0" smtClean="0"/>
              <a:t>Кегль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0" y="454501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endParaRPr lang="ru-RU"/>
          </a:p>
        </p:txBody>
      </p:sp>
      <p:sp>
        <p:nvSpPr>
          <p:cNvPr id="45059" name="Text Box 5"/>
          <p:cNvSpPr txBox="1">
            <a:spLocks noChangeArrowheads="1"/>
          </p:cNvSpPr>
          <p:nvPr/>
        </p:nvSpPr>
        <p:spPr bwMode="auto">
          <a:xfrm>
            <a:off x="0" y="981075"/>
            <a:ext cx="91440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31800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Для вставки оглавления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надо все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заголовки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разделов оформить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стилями:</a:t>
            </a:r>
          </a:p>
          <a:p>
            <a:pPr indent="431800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1. – Заголовок 1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1.1. – Заголовок 2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1.1.1. – Заголовок 3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2. – Заголовок 1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2.1. – Заголовок 2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2.1.1. – Заголовок 3</a:t>
            </a:r>
          </a:p>
          <a:p>
            <a:pPr indent="431800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  т. д.</a:t>
            </a:r>
          </a:p>
        </p:txBody>
      </p:sp>
      <p:sp>
        <p:nvSpPr>
          <p:cNvPr id="45060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Оглавление (Содержание)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571472" y="142852"/>
            <a:ext cx="792961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Вставить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оглавление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Cc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ылки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Оглавление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кн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Оглавление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7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endParaRPr lang="ru-RU" sz="2400" b="1" i="1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357298"/>
            <a:ext cx="38862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marL="342900" indent="-342900" algn="ctr">
              <a:spcBef>
                <a:spcPct val="50000"/>
              </a:spcBef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Предметный указатель</a:t>
            </a:r>
          </a:p>
        </p:txBody>
      </p:sp>
      <p:sp>
        <p:nvSpPr>
          <p:cNvPr id="57347" name="TextBox 82"/>
          <p:cNvSpPr txBox="1">
            <a:spLocks noChangeArrowheads="1"/>
          </p:cNvSpPr>
          <p:nvPr/>
        </p:nvSpPr>
        <p:spPr bwMode="auto">
          <a:xfrm>
            <a:off x="142844" y="571480"/>
            <a:ext cx="8715376" cy="367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Предметный указатель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список, в котором перечислены в алфавитном порядке все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ключевые слова и термины, использованные 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документе,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указанием номеров страниц, на которых они упоминались.</a:t>
            </a:r>
          </a:p>
          <a:p>
            <a:pPr indent="457200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Назначение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быстрый поиск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информации в документе.</a:t>
            </a:r>
          </a:p>
          <a:p>
            <a:pPr indent="180975" algn="just"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Этапы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создания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предметного указателя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lvl="2" indent="180975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Отметка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слов, которые будут использованы в указателе.</a:t>
            </a:r>
          </a:p>
          <a:p>
            <a:pPr marL="0" lvl="2" indent="180975" algn="just">
              <a:spcAft>
                <a:spcPts val="600"/>
              </a:spcAft>
              <a:buFontTx/>
              <a:buAutoNum type="arabicPeriod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Создание указателя.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5722" t="54395" r="16601" b="9350"/>
          <a:stretch>
            <a:fillRect/>
          </a:stretch>
        </p:blipFill>
        <p:spPr bwMode="auto">
          <a:xfrm>
            <a:off x="3143240" y="4143380"/>
            <a:ext cx="6000792" cy="257176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8596" y="500063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7" name="Стрелка вправо 6"/>
          <p:cNvSpPr/>
          <p:nvPr/>
        </p:nvSpPr>
        <p:spPr>
          <a:xfrm>
            <a:off x="1785918" y="5143512"/>
            <a:ext cx="1357322" cy="21431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marL="342900" indent="-342900" algn="ctr">
              <a:spcBef>
                <a:spcPct val="50000"/>
              </a:spcBef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Отметка слов указателя</a:t>
            </a:r>
          </a:p>
        </p:txBody>
      </p:sp>
      <p:sp>
        <p:nvSpPr>
          <p:cNvPr id="58371" name="TextBox 82"/>
          <p:cNvSpPr txBox="1">
            <a:spLocks noChangeArrowheads="1"/>
          </p:cNvSpPr>
          <p:nvPr/>
        </p:nvSpPr>
        <p:spPr bwMode="auto">
          <a:xfrm>
            <a:off x="285720" y="642918"/>
            <a:ext cx="85725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just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Выделить слово</a:t>
            </a:r>
          </a:p>
          <a:p>
            <a:pPr marL="0" lvl="2" algn="just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Нажать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Shift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0" lvl="2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       или  выбрать</a:t>
            </a:r>
          </a:p>
          <a:p>
            <a:pPr marL="0" lvl="2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Ссылки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Предметный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ук-ль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Пометить элемент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142844" y="5657671"/>
            <a:ext cx="8572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just"/>
            <a:r>
              <a:rPr lang="ru-RU" sz="2400" dirty="0"/>
              <a:t>Элемент указателя создается путем вставки оформленного как скрытый текст поля </a:t>
            </a:r>
            <a:r>
              <a:rPr lang="ru-RU" sz="2400" b="1" dirty="0"/>
              <a:t>ХЕ</a:t>
            </a:r>
            <a:r>
              <a:rPr lang="ru-RU" sz="2400" dirty="0"/>
              <a:t>, например, </a:t>
            </a:r>
            <a:r>
              <a:rPr lang="en-US" sz="2400" b="1" dirty="0"/>
              <a:t>{</a:t>
            </a:r>
            <a:r>
              <a:rPr lang="ru-RU" sz="2400" b="1" dirty="0"/>
              <a:t> </a:t>
            </a:r>
            <a:r>
              <a:rPr lang="en-US" sz="2400" b="1" dirty="0"/>
              <a:t>XE “</a:t>
            </a:r>
            <a:r>
              <a:rPr lang="ru-RU" sz="2400" b="1" dirty="0"/>
              <a:t>Команда</a:t>
            </a:r>
            <a:r>
              <a:rPr lang="en-US" sz="2400" b="1" dirty="0"/>
              <a:t>”</a:t>
            </a:r>
            <a:r>
              <a:rPr lang="ru-RU" sz="2400" b="1" dirty="0"/>
              <a:t> </a:t>
            </a:r>
            <a:r>
              <a:rPr lang="en-US" sz="2400" b="1" dirty="0"/>
              <a:t>}</a:t>
            </a:r>
            <a:r>
              <a:rPr lang="ru-RU" sz="2400" dirty="0"/>
              <a:t>, который виден только в режиме </a:t>
            </a:r>
            <a:r>
              <a:rPr lang="ru-RU" sz="2400" b="1" dirty="0"/>
              <a:t>Непечатаемые </a:t>
            </a:r>
            <a:r>
              <a:rPr lang="ru-RU" sz="2400" b="1" dirty="0" smtClean="0"/>
              <a:t>знаки.</a:t>
            </a:r>
            <a:endParaRPr lang="ru-RU" sz="2400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428868"/>
            <a:ext cx="3214710" cy="328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marL="342900" indent="-342900" algn="ctr">
              <a:spcBef>
                <a:spcPct val="50000"/>
              </a:spcBef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Создание указателя</a:t>
            </a:r>
          </a:p>
        </p:txBody>
      </p:sp>
      <p:sp>
        <p:nvSpPr>
          <p:cNvPr id="59395" name="TextBox 82"/>
          <p:cNvSpPr txBox="1">
            <a:spLocks noChangeArrowheads="1"/>
          </p:cNvSpPr>
          <p:nvPr/>
        </p:nvSpPr>
        <p:spPr bwMode="auto">
          <a:xfrm>
            <a:off x="0" y="642918"/>
            <a:ext cx="8715376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indent="271463"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Установить курсор в то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место документа,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куда будет вставлен готовый указатель.</a:t>
            </a:r>
          </a:p>
          <a:p>
            <a:pPr marL="0" lvl="2" indent="271463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2. Выбрать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Ссылки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Предметный указатель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Предметный указатель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lvl="2" indent="271463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вкладке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Указатель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ыбрать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Формат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количество колонок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lvl="2" algn="just"/>
            <a:r>
              <a:rPr lang="ru-RU" i="1" dirty="0" smtClean="0"/>
              <a:t>.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2892462"/>
            <a:ext cx="4857784" cy="39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 rot="5400000">
            <a:off x="3571868" y="3643314"/>
            <a:ext cx="2571768" cy="5715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rot="5400000">
            <a:off x="6036479" y="2893215"/>
            <a:ext cx="1143008" cy="6429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6"/>
          <p:cNvSpPr txBox="1">
            <a:spLocks noChangeArrowheads="1"/>
          </p:cNvSpPr>
          <p:nvPr/>
        </p:nvSpPr>
        <p:spPr bwMode="auto">
          <a:xfrm>
            <a:off x="2917807" y="71438"/>
            <a:ext cx="348948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1300" b="1" i="1" dirty="0" smtClean="0">
                <a:latin typeface="Tahoma" pitchFamily="34" charset="0"/>
              </a:rPr>
              <a:t>Вопрос  3</a:t>
            </a:r>
          </a:p>
          <a:p>
            <a:r>
              <a:rPr lang="ru-RU" sz="1300" i="1" dirty="0" smtClean="0">
                <a:latin typeface="Tahoma" pitchFamily="34" charset="0"/>
              </a:rPr>
              <a:t>Элементы </a:t>
            </a:r>
            <a:r>
              <a:rPr lang="ru-RU" sz="1300" i="1" dirty="0">
                <a:latin typeface="Tahoma" pitchFamily="34" charset="0"/>
              </a:rPr>
              <a:t>окна приложения </a:t>
            </a:r>
            <a:r>
              <a:rPr lang="en-US" sz="1300" i="1" dirty="0">
                <a:latin typeface="Tahoma" pitchFamily="34" charset="0"/>
              </a:rPr>
              <a:t>MS Word 200</a:t>
            </a:r>
            <a:r>
              <a:rPr lang="ru-RU" sz="1300" i="1" dirty="0">
                <a:latin typeface="Tahoma" pitchFamily="34" charset="0"/>
              </a:rPr>
              <a:t>7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00125"/>
            <a:ext cx="7704138" cy="518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8"/>
          <p:cNvSpPr txBox="1">
            <a:spLocks noChangeArrowheads="1"/>
          </p:cNvSpPr>
          <p:nvPr/>
        </p:nvSpPr>
        <p:spPr bwMode="auto">
          <a:xfrm>
            <a:off x="4286250" y="428625"/>
            <a:ext cx="14652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>
                <a:latin typeface="Tahoma" pitchFamily="34" charset="0"/>
                <a:cs typeface="Tahoma" pitchFamily="34" charset="0"/>
              </a:rPr>
              <a:t>Заголовок окна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75" y="857250"/>
            <a:ext cx="428625" cy="2857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7429500" y="119063"/>
            <a:ext cx="172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>
                <a:latin typeface="Tahoma" pitchFamily="34" charset="0"/>
                <a:cs typeface="Tahoma" pitchFamily="34" charset="0"/>
              </a:rPr>
              <a:t>Размерные кнопки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145463" y="641350"/>
            <a:ext cx="427038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142875" y="1357313"/>
            <a:ext cx="928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i="1">
                <a:latin typeface="Tahoma" pitchFamily="34" charset="0"/>
                <a:cs typeface="Tahoma" pitchFamily="34" charset="0"/>
              </a:rPr>
              <a:t>Кнопка</a:t>
            </a:r>
          </a:p>
          <a:p>
            <a:r>
              <a:rPr lang="en-US" sz="1400" i="1">
                <a:latin typeface="Tahoma" pitchFamily="34" charset="0"/>
                <a:cs typeface="Tahoma" pitchFamily="34" charset="0"/>
              </a:rPr>
              <a:t>Microsoft</a:t>
            </a:r>
          </a:p>
          <a:p>
            <a:r>
              <a:rPr lang="en-US" sz="1400" i="1">
                <a:latin typeface="Tahoma" pitchFamily="34" charset="0"/>
                <a:cs typeface="Tahoma" pitchFamily="34" charset="0"/>
              </a:rPr>
              <a:t>Office</a:t>
            </a:r>
            <a:endParaRPr lang="ru-RU" sz="1400" i="1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21" name="Straight Arrow Connector 20"/>
          <p:cNvCxnSpPr>
            <a:stCxn id="17416" idx="0"/>
          </p:cNvCxnSpPr>
          <p:nvPr/>
        </p:nvCxnSpPr>
        <p:spPr>
          <a:xfrm rot="5400000" flipH="1" flipV="1">
            <a:off x="767556" y="981869"/>
            <a:ext cx="214313" cy="5365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28750" y="1143000"/>
            <a:ext cx="2786063" cy="1428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noFill/>
            </a:endParaRPr>
          </a:p>
        </p:txBody>
      </p:sp>
      <p:cxnSp>
        <p:nvCxnSpPr>
          <p:cNvPr id="31" name="Straight Arrow Connector 30"/>
          <p:cNvCxnSpPr>
            <a:endCxn id="48130" idx="0"/>
          </p:cNvCxnSpPr>
          <p:nvPr/>
        </p:nvCxnSpPr>
        <p:spPr>
          <a:xfrm rot="5400000">
            <a:off x="4856163" y="854075"/>
            <a:ext cx="285750" cy="6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extBox 8"/>
          <p:cNvSpPr txBox="1">
            <a:spLocks noChangeArrowheads="1"/>
          </p:cNvSpPr>
          <p:nvPr/>
        </p:nvSpPr>
        <p:spPr bwMode="auto">
          <a:xfrm>
            <a:off x="2857500" y="500063"/>
            <a:ext cx="865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 dirty="0">
                <a:latin typeface="Tahoma" pitchFamily="34" charset="0"/>
                <a:cs typeface="Tahoma" pitchFamily="34" charset="0"/>
              </a:rPr>
              <a:t>Вкладки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 flipV="1">
            <a:off x="2571750" y="785813"/>
            <a:ext cx="500063" cy="3571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86313" y="1285875"/>
            <a:ext cx="3357562" cy="50006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Rectangle 36"/>
          <p:cNvSpPr/>
          <p:nvPr/>
        </p:nvSpPr>
        <p:spPr>
          <a:xfrm>
            <a:off x="3571875" y="1357313"/>
            <a:ext cx="1143000" cy="4286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24" name="TextBox 8"/>
          <p:cNvSpPr txBox="1">
            <a:spLocks noChangeArrowheads="1"/>
          </p:cNvSpPr>
          <p:nvPr/>
        </p:nvSpPr>
        <p:spPr bwMode="auto">
          <a:xfrm>
            <a:off x="4714875" y="2500313"/>
            <a:ext cx="792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 dirty="0">
                <a:latin typeface="Tahoma" pitchFamily="34" charset="0"/>
                <a:cs typeface="Tahoma" pitchFamily="34" charset="0"/>
              </a:rPr>
              <a:t>Группы</a:t>
            </a:r>
          </a:p>
        </p:txBody>
      </p:sp>
      <p:cxnSp>
        <p:nvCxnSpPr>
          <p:cNvPr id="40" name="Straight Arrow Connector 39"/>
          <p:cNvCxnSpPr>
            <a:stCxn id="17424" idx="0"/>
            <a:endCxn id="37" idx="2"/>
          </p:cNvCxnSpPr>
          <p:nvPr/>
        </p:nvCxnSpPr>
        <p:spPr>
          <a:xfrm rot="16200000" flipV="1">
            <a:off x="4270375" y="1658938"/>
            <a:ext cx="714375" cy="968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424" idx="0"/>
          </p:cNvCxnSpPr>
          <p:nvPr/>
        </p:nvCxnSpPr>
        <p:spPr>
          <a:xfrm rot="5400000" flipH="1" flipV="1">
            <a:off x="5341937" y="1555751"/>
            <a:ext cx="714375" cy="1174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428750" y="928688"/>
            <a:ext cx="714375" cy="214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28" name="TextBox 8"/>
          <p:cNvSpPr txBox="1">
            <a:spLocks noChangeArrowheads="1"/>
          </p:cNvSpPr>
          <p:nvPr/>
        </p:nvSpPr>
        <p:spPr bwMode="auto">
          <a:xfrm>
            <a:off x="357188" y="428625"/>
            <a:ext cx="2308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 dirty="0">
                <a:latin typeface="Tahoma" pitchFamily="34" charset="0"/>
                <a:cs typeface="Tahoma" pitchFamily="34" charset="0"/>
              </a:rPr>
              <a:t>Панель быстрого доступа</a:t>
            </a:r>
          </a:p>
        </p:txBody>
      </p:sp>
      <p:cxnSp>
        <p:nvCxnSpPr>
          <p:cNvPr id="25" name="Прямая со стрелкой 24"/>
          <p:cNvCxnSpPr>
            <a:endCxn id="20" idx="0"/>
          </p:cNvCxnSpPr>
          <p:nvPr/>
        </p:nvCxnSpPr>
        <p:spPr>
          <a:xfrm>
            <a:off x="1357313" y="714375"/>
            <a:ext cx="428625" cy="214313"/>
          </a:xfrm>
          <a:prstGeom prst="straightConnector1">
            <a:avLst/>
          </a:prstGeom>
          <a:ln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7786688" y="6000750"/>
            <a:ext cx="1143000" cy="3571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31" name="TextBox 26"/>
          <p:cNvSpPr txBox="1">
            <a:spLocks noChangeArrowheads="1"/>
          </p:cNvSpPr>
          <p:nvPr/>
        </p:nvSpPr>
        <p:spPr bwMode="auto">
          <a:xfrm>
            <a:off x="6989763" y="6488113"/>
            <a:ext cx="1716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i="1" dirty="0">
                <a:latin typeface="Tahoma" pitchFamily="34" charset="0"/>
                <a:cs typeface="Tahoma" pitchFamily="34" charset="0"/>
              </a:rPr>
              <a:t>масштабирование</a:t>
            </a:r>
          </a:p>
        </p:txBody>
      </p:sp>
      <p:cxnSp>
        <p:nvCxnSpPr>
          <p:cNvPr id="29" name="Прямая со стрелкой 28"/>
          <p:cNvCxnSpPr>
            <a:stCxn id="17431" idx="0"/>
            <a:endCxn id="26" idx="2"/>
          </p:cNvCxnSpPr>
          <p:nvPr/>
        </p:nvCxnSpPr>
        <p:spPr>
          <a:xfrm rot="5400000" flipH="1" flipV="1">
            <a:off x="8037513" y="6167438"/>
            <a:ext cx="130175" cy="511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7215188" y="6000750"/>
            <a:ext cx="571500" cy="2857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34" name="TextBox 37"/>
          <p:cNvSpPr txBox="1">
            <a:spLocks noChangeArrowheads="1"/>
          </p:cNvSpPr>
          <p:nvPr/>
        </p:nvSpPr>
        <p:spPr bwMode="auto">
          <a:xfrm>
            <a:off x="6929438" y="5072063"/>
            <a:ext cx="17795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latin typeface="Tahoma" pitchFamily="34" charset="0"/>
                <a:cs typeface="Tahoma" pitchFamily="34" charset="0"/>
              </a:rPr>
              <a:t>Режимы просмотра</a:t>
            </a:r>
          </a:p>
        </p:txBody>
      </p:sp>
      <p:cxnSp>
        <p:nvCxnSpPr>
          <p:cNvPr id="41" name="Прямая со стрелкой 40"/>
          <p:cNvCxnSpPr/>
          <p:nvPr/>
        </p:nvCxnSpPr>
        <p:spPr>
          <a:xfrm rot="5400000">
            <a:off x="7393782" y="5536406"/>
            <a:ext cx="571500" cy="357187"/>
          </a:xfrm>
          <a:prstGeom prst="straightConnector1">
            <a:avLst/>
          </a:prstGeom>
          <a:ln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6" name="TextBox 42"/>
          <p:cNvSpPr txBox="1">
            <a:spLocks noChangeArrowheads="1"/>
          </p:cNvSpPr>
          <p:nvPr/>
        </p:nvSpPr>
        <p:spPr bwMode="auto">
          <a:xfrm>
            <a:off x="214313" y="6335713"/>
            <a:ext cx="1425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latin typeface="Tahoma" pitchFamily="34" charset="0"/>
                <a:cs typeface="Tahoma" pitchFamily="34" charset="0"/>
              </a:rPr>
              <a:t>Строка статуса</a:t>
            </a: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1214438" y="6215063"/>
            <a:ext cx="642937" cy="214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8" name="TextBox 46"/>
          <p:cNvSpPr txBox="1">
            <a:spLocks noChangeArrowheads="1"/>
          </p:cNvSpPr>
          <p:nvPr/>
        </p:nvSpPr>
        <p:spPr bwMode="auto">
          <a:xfrm>
            <a:off x="1770063" y="2786063"/>
            <a:ext cx="873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latin typeface="Tahoma" pitchFamily="34" charset="0"/>
                <a:cs typeface="Tahoma" pitchFamily="34" charset="0"/>
              </a:rPr>
              <a:t>линейки</a:t>
            </a:r>
          </a:p>
        </p:txBody>
      </p:sp>
      <p:cxnSp>
        <p:nvCxnSpPr>
          <p:cNvPr id="49" name="Прямая со стрелкой 48"/>
          <p:cNvCxnSpPr>
            <a:stCxn id="17438" idx="0"/>
          </p:cNvCxnSpPr>
          <p:nvPr/>
        </p:nvCxnSpPr>
        <p:spPr>
          <a:xfrm rot="5400000" flipH="1" flipV="1">
            <a:off x="2274094" y="1789906"/>
            <a:ext cx="928688" cy="1063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10800000">
            <a:off x="1214438" y="2970213"/>
            <a:ext cx="500062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Закладка</a:t>
            </a:r>
          </a:p>
        </p:txBody>
      </p:sp>
      <p:sp>
        <p:nvSpPr>
          <p:cNvPr id="62467" name="TextBox 7"/>
          <p:cNvSpPr txBox="1">
            <a:spLocks noChangeArrowheads="1"/>
          </p:cNvSpPr>
          <p:nvPr/>
        </p:nvSpPr>
        <p:spPr bwMode="auto">
          <a:xfrm>
            <a:off x="214313" y="785813"/>
            <a:ext cx="8786812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Закладка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- фрагмент текста, рисунок или таблица, которые используются для быстрого перехода в нужное место документа. </a:t>
            </a: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Закладку также можно использовать для создания и нумерации перекрестных ссылок. </a:t>
            </a:r>
            <a:r>
              <a:rPr lang="ru-RU" sz="28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При печати закладка не выводится</a:t>
            </a:r>
            <a:r>
              <a:rPr lang="ru-RU" sz="28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800" dirty="0" smtClean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8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Для создания закладки </a:t>
            </a:r>
          </a:p>
          <a:p>
            <a:pPr algn="just"/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Связи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кн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Закладка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/ …</a:t>
            </a:r>
          </a:p>
          <a:p>
            <a:pPr algn="just"/>
            <a:endParaRPr lang="ru-RU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i="1" dirty="0">
              <a:solidFill>
                <a:srgbClr val="000099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Box 7"/>
          <p:cNvSpPr txBox="1">
            <a:spLocks noChangeArrowheads="1"/>
          </p:cNvSpPr>
          <p:nvPr/>
        </p:nvSpPr>
        <p:spPr bwMode="auto">
          <a:xfrm>
            <a:off x="214313" y="785813"/>
            <a:ext cx="8786812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ctr"/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Отображение закладок в документе</a:t>
            </a:r>
          </a:p>
          <a:p>
            <a:pPr indent="449263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Кнопка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Microsoft Office /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Параметры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Word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Группа настроек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Дополнительно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группа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Показывать содержимое документа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флажок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показывать закладки.</a:t>
            </a:r>
          </a:p>
          <a:p>
            <a:pPr indent="449263"/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Выделенный как закладка фрагмент текста отображается на экране в квадратных скобках, например </a:t>
            </a:r>
            <a:r>
              <a:rPr lang="ru-RU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[рисунки]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449263"/>
            <a:endParaRPr lang="ru-RU" i="1" dirty="0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214282" y="4429132"/>
            <a:ext cx="8329613" cy="1857375"/>
            <a:chOff x="428596" y="3929066"/>
            <a:chExt cx="8329613" cy="1857388"/>
          </a:xfrm>
        </p:grpSpPr>
        <p:pic>
          <p:nvPicPr>
            <p:cNvPr id="6451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596" y="4097354"/>
              <a:ext cx="8329613" cy="168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Овал 9"/>
            <p:cNvSpPr/>
            <p:nvPr/>
          </p:nvSpPr>
          <p:spPr>
            <a:xfrm>
              <a:off x="1000096" y="3929066"/>
              <a:ext cx="1285875" cy="6429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428992" y="378619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Переход к закладке</a:t>
            </a:r>
          </a:p>
        </p:txBody>
      </p:sp>
      <p:sp>
        <p:nvSpPr>
          <p:cNvPr id="66563" name="TextBox 7"/>
          <p:cNvSpPr txBox="1">
            <a:spLocks noChangeArrowheads="1"/>
          </p:cNvSpPr>
          <p:nvPr/>
        </p:nvSpPr>
        <p:spPr bwMode="auto">
          <a:xfrm>
            <a:off x="0" y="857232"/>
            <a:ext cx="8786812" cy="521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>
              <a:spcAft>
                <a:spcPts val="600"/>
              </a:spcAft>
            </a:pP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способ: 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Связи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Закладка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2. Выделить имя закладки в списке.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Перейти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4. После перехода на нужную позицию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нажать кн.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Закрыть.</a:t>
            </a:r>
          </a:p>
          <a:p>
            <a:pPr indent="449263"/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49263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indent="449263">
              <a:spcAft>
                <a:spcPts val="600"/>
              </a:spcAft>
            </a:pP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 способ: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Главная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Редактирование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Найти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Перейти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2. В списке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Объект перехода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выделить элемент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Закладка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3. В поле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Введите имя закладки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указать имя закладки.</a:t>
            </a:r>
          </a:p>
          <a:p>
            <a:pPr indent="449263">
              <a:spcAft>
                <a:spcPts val="600"/>
              </a:spcAft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4. Нажать кнопку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Перейти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142984"/>
            <a:ext cx="5424509" cy="450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14546" y="357166"/>
            <a:ext cx="528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2 закладки в лабораторной работе №2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Нумерованные названия</a:t>
            </a:r>
          </a:p>
        </p:txBody>
      </p:sp>
      <p:sp>
        <p:nvSpPr>
          <p:cNvPr id="69635" name="TextBox 7"/>
          <p:cNvSpPr txBox="1">
            <a:spLocks noChangeArrowheads="1"/>
          </p:cNvSpPr>
          <p:nvPr/>
        </p:nvSpPr>
        <p:spPr bwMode="auto">
          <a:xfrm>
            <a:off x="214282" y="785794"/>
            <a:ext cx="87868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Используются для автоматической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вставки порядкового номера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объекта (рисунка, таблицы, формулы).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/>
            <a:endParaRPr lang="ru-RU" sz="2400" dirty="0"/>
          </a:p>
          <a:p>
            <a:pPr indent="449263"/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Ссылки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Названия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Вставить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название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643182"/>
            <a:ext cx="4786346" cy="3333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428604"/>
            <a:ext cx="8429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В лабораторной работе №2 в названии таблиц использованы </a:t>
            </a:r>
            <a:r>
              <a:rPr lang="ru-RU" sz="2400" b="1" dirty="0" smtClean="0"/>
              <a:t>нумерованные названия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500174"/>
            <a:ext cx="64074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u="sng" dirty="0" smtClean="0">
                <a:latin typeface="Arial" pitchFamily="34" charset="0"/>
                <a:cs typeface="Arial" pitchFamily="34" charset="0"/>
              </a:rPr>
              <a:t>Таблица 1 Баланс предприятия на 1 июля 2010 г.</a:t>
            </a:r>
            <a:endParaRPr lang="ru-RU" sz="2000" b="1" dirty="0" smtClean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1643042" y="2214554"/>
            <a:ext cx="62151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Т</a:t>
            </a:r>
            <a:r>
              <a:rPr kumimoji="0" lang="ru-RU" sz="2000" b="1" i="0" u="sng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аблица </a:t>
            </a:r>
            <a:r>
              <a:rPr kumimoji="0" lang="ru-RU" sz="2000" b="1" i="0" u="sng" strike="noStrike" cap="none" normalizeH="0" baseline="0" dirty="0" smtClean="0" bmk="_Ref241335936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2 Внесение изменений в баланс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Перекрестные ссылки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TextBox 7"/>
          <p:cNvSpPr txBox="1">
            <a:spLocks noChangeArrowheads="1"/>
          </p:cNvSpPr>
          <p:nvPr/>
        </p:nvSpPr>
        <p:spPr bwMode="auto">
          <a:xfrm>
            <a:off x="214313" y="655638"/>
            <a:ext cx="8786812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Перекрестная ссылка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позволяет сослаться на расположенный в другом месте элемент документа (рисунок, таблицу, формулу, сноску, заголовок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 algn="just"/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 algn="ctr"/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перекрестной 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ссылки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для лаб. работы2)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Поставить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кавычки для текста перекрестной ссылки.</a:t>
            </a: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Установить курсор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между кавычками.</a:t>
            </a: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Ссылки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Названия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Перекрестная 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ссылка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Выбрать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Тип ссылки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(Таблица)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Выбрать элемент (таблицу),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который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требуется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сослаться.</a:t>
            </a:r>
          </a:p>
          <a:p>
            <a:pPr indent="449263" algn="just">
              <a:spcAft>
                <a:spcPts val="600"/>
              </a:spcAft>
              <a:buFontTx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Вставить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9263" algn="just">
              <a:buFontTx/>
              <a:buAutoNum type="arabicPeriod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indent="449263" algn="ctr"/>
            <a:r>
              <a:rPr lang="ru-RU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Переход </a:t>
            </a:r>
            <a:r>
              <a:rPr lang="ru-RU" sz="24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по ссылке</a:t>
            </a:r>
          </a:p>
          <a:p>
            <a:pPr indent="449263"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  1 ЛКМ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при нажатой клавише «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Ctrl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indent="449263" algn="ctr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357298"/>
            <a:ext cx="5894811" cy="430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14282" y="357166"/>
            <a:ext cx="876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2 перекрестные ссылки (тип таблица) в лабораторной работе №2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6"/>
          <p:cNvSpPr>
            <a:spLocks noChangeArrowheads="1"/>
          </p:cNvSpPr>
          <p:nvPr/>
        </p:nvSpPr>
        <p:spPr bwMode="auto">
          <a:xfrm>
            <a:off x="428596" y="0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Сноски</a:t>
            </a:r>
          </a:p>
        </p:txBody>
      </p:sp>
      <p:sp>
        <p:nvSpPr>
          <p:cNvPr id="70659" name="TextBox 7"/>
          <p:cNvSpPr txBox="1">
            <a:spLocks noChangeArrowheads="1"/>
          </p:cNvSpPr>
          <p:nvPr/>
        </p:nvSpPr>
        <p:spPr bwMode="auto">
          <a:xfrm>
            <a:off x="0" y="500042"/>
            <a:ext cx="8786812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361950">
              <a:spcAft>
                <a:spcPts val="600"/>
              </a:spcAft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Сноски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используются для создания ссылок на первоисточники или для пояснения фрагментов текста.</a:t>
            </a:r>
          </a:p>
          <a:p>
            <a:pPr indent="361950">
              <a:spcAft>
                <a:spcPts val="600"/>
              </a:spcAft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Знак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сноски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число, символ или комбинация символов, показывающие, что для этого места документа имеются дополнительные сведения.</a:t>
            </a:r>
          </a:p>
          <a:p>
            <a:pPr indent="361950">
              <a:spcAft>
                <a:spcPts val="600"/>
              </a:spcAft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Обычная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сноска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располагается внизу страницы (знаки типа «*» или числа).</a:t>
            </a:r>
          </a:p>
          <a:p>
            <a:pPr indent="361950">
              <a:spcAft>
                <a:spcPts val="600"/>
              </a:spcAft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Концевая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сноска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располагается в конце раздела или документа (числа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214678" y="414338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 l="17480" t="40113" r="33476" b="57250"/>
          <a:stretch>
            <a:fillRect/>
          </a:stretch>
        </p:blipFill>
        <p:spPr bwMode="auto">
          <a:xfrm>
            <a:off x="142844" y="4714884"/>
            <a:ext cx="830466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 l="13086" t="64735" r="12207" b="23633"/>
          <a:stretch>
            <a:fillRect/>
          </a:stretch>
        </p:blipFill>
        <p:spPr bwMode="auto">
          <a:xfrm>
            <a:off x="214282" y="5500702"/>
            <a:ext cx="860232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4500562" y="4500570"/>
            <a:ext cx="1357322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7000892" y="4286256"/>
            <a:ext cx="1714512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TextBox 4"/>
          <p:cNvSpPr txBox="1">
            <a:spLocks noChangeArrowheads="1"/>
          </p:cNvSpPr>
          <p:nvPr/>
        </p:nvSpPr>
        <p:spPr bwMode="auto">
          <a:xfrm>
            <a:off x="142844" y="3429000"/>
            <a:ext cx="1349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/>
              <a:t>Тип сноски</a:t>
            </a:r>
          </a:p>
        </p:txBody>
      </p:sp>
      <p:sp>
        <p:nvSpPr>
          <p:cNvPr id="71688" name="TextBox 9"/>
          <p:cNvSpPr txBox="1">
            <a:spLocks noChangeArrowheads="1"/>
          </p:cNvSpPr>
          <p:nvPr/>
        </p:nvSpPr>
        <p:spPr bwMode="auto">
          <a:xfrm>
            <a:off x="6286512" y="4857760"/>
            <a:ext cx="2000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/>
              <a:t>Выбор специального знака в качестве сноски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0" y="0"/>
            <a:ext cx="8858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Создание сноски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847975"/>
            <a:ext cx="3429023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0" y="642918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1. Выделить слово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Ссылка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/ Сноски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Вставить сноску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или нажать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Alt + Ctrl + F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3. Ввести текст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изменения символа сноски, нумерации вызывается окно Сноски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(Ссылки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Сноски)    </a:t>
            </a:r>
          </a:p>
          <a:p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rot="10800000">
            <a:off x="5429256" y="5000636"/>
            <a:ext cx="857250" cy="314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rot="16200000" flipH="1">
            <a:off x="1330298" y="2598735"/>
            <a:ext cx="450850" cy="15398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6"/>
          <p:cNvSpPr txBox="1">
            <a:spLocks noChangeArrowheads="1"/>
          </p:cNvSpPr>
          <p:nvPr/>
        </p:nvSpPr>
        <p:spPr bwMode="auto">
          <a:xfrm>
            <a:off x="3362325" y="71438"/>
            <a:ext cx="36128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Виды кнопок в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" y="1000125"/>
            <a:ext cx="8858250" cy="5016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000" i="1" dirty="0">
                <a:latin typeface="Tahoma" pitchFamily="34" charset="0"/>
                <a:cs typeface="Tahoma" pitchFamily="34" charset="0"/>
              </a:rPr>
              <a:t>Виды кнопок:</a:t>
            </a:r>
          </a:p>
          <a:p>
            <a:pPr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r>
              <a:rPr lang="ru-RU" sz="2000" i="1" dirty="0">
                <a:latin typeface="Tahoma" pitchFamily="34" charset="0"/>
                <a:cs typeface="Tahoma" pitchFamily="34" charset="0"/>
              </a:rPr>
              <a:t>Простые</a:t>
            </a: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r>
              <a:rPr lang="ru-RU" sz="2000" i="1" dirty="0">
                <a:latin typeface="Tahoma" pitchFamily="34" charset="0"/>
                <a:cs typeface="Tahoma" pitchFamily="34" charset="0"/>
              </a:rPr>
              <a:t>Двухсекционные</a:t>
            </a: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r>
              <a:rPr lang="ru-RU" sz="2000" i="1" dirty="0">
                <a:latin typeface="Tahoma" pitchFamily="34" charset="0"/>
                <a:cs typeface="Tahoma" pitchFamily="34" charset="0"/>
              </a:rPr>
              <a:t>Поля ввода</a:t>
            </a: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endParaRPr lang="ru-RU" sz="2000" i="1" dirty="0">
              <a:latin typeface="Tahoma" pitchFamily="34" charset="0"/>
              <a:cs typeface="Tahoma" pitchFamily="34" charset="0"/>
            </a:endParaRPr>
          </a:p>
          <a:p>
            <a:pPr marL="457200" indent="-457200">
              <a:buFont typeface="+mj-lt"/>
              <a:buAutoNum type="arabicParenR"/>
              <a:defRPr/>
            </a:pPr>
            <a:r>
              <a:rPr lang="ru-RU" sz="2000" i="1" dirty="0">
                <a:latin typeface="Tahoma" pitchFamily="34" charset="0"/>
                <a:cs typeface="Tahoma" pitchFamily="34" charset="0"/>
              </a:rPr>
              <a:t>          Значок доступа к дополнительным элементам группы 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3429000"/>
            <a:ext cx="64293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3429000"/>
            <a:ext cx="571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25" y="3429000"/>
            <a:ext cx="50323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63" y="2071688"/>
            <a:ext cx="357187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43063" y="2071688"/>
            <a:ext cx="347662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4563" y="2071688"/>
            <a:ext cx="3571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6063" y="2071688"/>
            <a:ext cx="3111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563" y="4500563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4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28875" y="4500563"/>
            <a:ext cx="27146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2938" y="5429250"/>
            <a:ext cx="74295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z="1600" b="1" smtClean="0"/>
              <a:pPr/>
              <a:t>5</a:t>
            </a:fld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Вставка текущего времени и даты</a:t>
            </a:r>
          </a:p>
        </p:txBody>
      </p:sp>
      <p:sp>
        <p:nvSpPr>
          <p:cNvPr id="74755" name="TextBox 7"/>
          <p:cNvSpPr txBox="1">
            <a:spLocks noChangeArrowheads="1"/>
          </p:cNvSpPr>
          <p:nvPr/>
        </p:nvSpPr>
        <p:spPr bwMode="auto">
          <a:xfrm>
            <a:off x="214282" y="785794"/>
            <a:ext cx="87868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/>
            <a:r>
              <a:rPr lang="ru-RU" i="1" dirty="0"/>
              <a:t>	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Текст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Дата и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время</a:t>
            </a:r>
          </a:p>
          <a:p>
            <a:pPr indent="449263"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или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1142976" y="1928802"/>
            <a:ext cx="7215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49263"/>
            <a:r>
              <a:rPr lang="ru-RU" i="1" dirty="0"/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Дата  –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Shift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49263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Текущее время  –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Shift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3143248"/>
            <a:ext cx="5429288" cy="346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6"/>
          <p:cNvSpPr>
            <a:spLocks noChangeArrowheads="1"/>
          </p:cNvSpPr>
          <p:nvPr/>
        </p:nvSpPr>
        <p:spPr bwMode="auto">
          <a:xfrm>
            <a:off x="357158" y="142852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Диаграммы</a:t>
            </a:r>
          </a:p>
        </p:txBody>
      </p:sp>
      <p:sp>
        <p:nvSpPr>
          <p:cNvPr id="78851" name="TextBox 7"/>
          <p:cNvSpPr txBox="1">
            <a:spLocks noChangeArrowheads="1"/>
          </p:cNvSpPr>
          <p:nvPr/>
        </p:nvSpPr>
        <p:spPr bwMode="auto">
          <a:xfrm>
            <a:off x="214282" y="928670"/>
            <a:ext cx="87868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Вставка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Иллюстрации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Диаграмма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643050"/>
            <a:ext cx="4775200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Гиперссылки</a:t>
            </a:r>
          </a:p>
        </p:txBody>
      </p:sp>
      <p:sp>
        <p:nvSpPr>
          <p:cNvPr id="79875" name="TextBox 7"/>
          <p:cNvSpPr txBox="1">
            <a:spLocks noChangeArrowheads="1"/>
          </p:cNvSpPr>
          <p:nvPr/>
        </p:nvSpPr>
        <p:spPr bwMode="auto">
          <a:xfrm>
            <a:off x="142844" y="785794"/>
            <a:ext cx="878681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Гиперссылка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цветной подчеркнутый текст или рисунок, который используется для перехода к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веб-странице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 интрасети или в Интернете.</a:t>
            </a:r>
          </a:p>
          <a:p>
            <a:pPr indent="457200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Гиперссылки могут также указывать на определенное место документа, на другой файл или фрагмент файла.</a:t>
            </a:r>
          </a:p>
          <a:p>
            <a:pPr indent="457200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Чтобы узнать, куда указывает гиперссылка, необходимо подвести к ней указатель мыши, и через несколько секунд высветится адрес объекта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 l="13965" t="43408" r="16601" b="39746"/>
          <a:stretch>
            <a:fillRect/>
          </a:stretch>
        </p:blipFill>
        <p:spPr bwMode="auto">
          <a:xfrm>
            <a:off x="214282" y="5000636"/>
            <a:ext cx="8465403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14744" y="400050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endParaRPr lang="ru-RU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Box 7"/>
          <p:cNvSpPr txBox="1">
            <a:spLocks noChangeArrowheads="1"/>
          </p:cNvSpPr>
          <p:nvPr/>
        </p:nvSpPr>
        <p:spPr bwMode="auto">
          <a:xfrm>
            <a:off x="0" y="0"/>
            <a:ext cx="9144000" cy="59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Переход по гиперссылке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45720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Нажать «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Ctrl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 и щелкнуть гиперссылку.</a:t>
            </a: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Вставка гиперссылки </a:t>
            </a:r>
          </a:p>
          <a:p>
            <a:pPr indent="361950" algn="just">
              <a:spcAft>
                <a:spcPts val="600"/>
              </a:spcAft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Выделить текст или графический объект, который будет использоваться как гиперссылка.</a:t>
            </a:r>
          </a:p>
          <a:p>
            <a:pPr indent="361950" algn="just">
              <a:spcAft>
                <a:spcPts val="600"/>
              </a:spcAft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Связи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Гиперссылка.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indent="361950" algn="just">
              <a:spcAft>
                <a:spcPts val="600"/>
              </a:spcAft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3. В диалоговом окне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Добавление гиперссылки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выбрать:</a:t>
            </a:r>
          </a:p>
          <a:p>
            <a:pPr marL="452438" indent="2603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ru-RU" sz="2400" b="1" i="1" dirty="0" smtClean="0"/>
              <a:t>файлом, </a:t>
            </a:r>
            <a:r>
              <a:rPr lang="ru-RU" sz="2400" b="1" i="1" dirty="0" err="1" smtClean="0"/>
              <a:t>веб-страницей</a:t>
            </a:r>
            <a:r>
              <a:rPr lang="ru-RU" sz="2400" b="1" i="1" dirty="0" smtClean="0"/>
              <a:t> 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создания гиперссылки на существующий файл или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веб-страницу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2438" indent="2603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ru-RU" sz="2400" b="1" i="1" dirty="0" smtClean="0"/>
              <a:t>местом в документе 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создания гиперссылки на заголовок документа или закладку</a:t>
            </a:r>
          </a:p>
          <a:p>
            <a:pPr marL="452438" indent="2603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ru-RU" sz="2400" b="1" i="1" dirty="0" smtClean="0"/>
              <a:t>новым документом 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создания гиперссылки на  еще не созданный файл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54</a:t>
            </a:fld>
            <a:endParaRPr lang="ru-RU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 l="11328" t="17041" r="10449" b="12646"/>
          <a:stretch>
            <a:fillRect/>
          </a:stretch>
        </p:blipFill>
        <p:spPr bwMode="auto">
          <a:xfrm>
            <a:off x="642910" y="1000108"/>
            <a:ext cx="7500990" cy="539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86116" y="214290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endParaRPr lang="ru-RU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Водяные знаки</a:t>
            </a:r>
          </a:p>
        </p:txBody>
      </p:sp>
      <p:sp>
        <p:nvSpPr>
          <p:cNvPr id="83971" name="TextBox 7"/>
          <p:cNvSpPr txBox="1">
            <a:spLocks noChangeArrowheads="1"/>
          </p:cNvSpPr>
          <p:nvPr/>
        </p:nvSpPr>
        <p:spPr bwMode="auto">
          <a:xfrm>
            <a:off x="214282" y="2214554"/>
            <a:ext cx="87868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подложки</a:t>
            </a:r>
          </a:p>
          <a:p>
            <a:pPr algn="just"/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Разметка страницы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Фон страницы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Подложка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286124"/>
            <a:ext cx="4429124" cy="337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 l="21875" t="32422" r="14844" b="25830"/>
          <a:stretch>
            <a:fillRect/>
          </a:stretch>
        </p:blipFill>
        <p:spPr bwMode="auto">
          <a:xfrm>
            <a:off x="4857752" y="4500570"/>
            <a:ext cx="4071966" cy="214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00760" y="3500438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785794"/>
            <a:ext cx="8929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Подложка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едва заметный текст или рисунок, который при печати располагается как фон. Подложка видна в режиме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разметки страницы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6"/>
          <p:cNvSpPr>
            <a:spLocks noChangeArrowheads="1"/>
          </p:cNvSpPr>
          <p:nvPr/>
        </p:nvSpPr>
        <p:spPr bwMode="auto">
          <a:xfrm>
            <a:off x="428625" y="142875"/>
            <a:ext cx="8358188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Разрывы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2844" y="1071546"/>
            <a:ext cx="88582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Разрыв страницы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это место, в котором заканчивается одна страница и начинается другая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 algn="just"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 способ: 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команда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Ctrl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Enter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just"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способ:  </a:t>
            </a:r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Вставка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Страницы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Разрыв страницы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lvl="2" indent="457200" algn="just"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2" indent="457200" algn="ctr"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Удаление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разрыва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2" indent="457200" algn="ctr"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lvl="2" indent="457200"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1. Выделить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разрыв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виден в режиме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епечатаемые  знаки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2" indent="457200"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2. Нажать «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Delete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3"/>
          <p:cNvSpPr txBox="1">
            <a:spLocks noChangeArrowheads="1"/>
          </p:cNvSpPr>
          <p:nvPr/>
        </p:nvSpPr>
        <p:spPr bwMode="auto">
          <a:xfrm>
            <a:off x="1214414" y="1142984"/>
            <a:ext cx="6143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i="1" dirty="0" err="1" smtClean="0">
                <a:latin typeface="Times New Roman" pitchFamily="18" charset="0"/>
                <a:cs typeface="Times New Roman" pitchFamily="18" charset="0"/>
              </a:rPr>
              <a:t>Вкл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Вставка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гр.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Текст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/ 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кн.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Буквица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071802" y="285728"/>
            <a:ext cx="1586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Буквица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2071678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 l="19238" t="28496" r="13086" b="48868"/>
          <a:stretch>
            <a:fillRect/>
          </a:stretch>
        </p:blipFill>
        <p:spPr bwMode="auto">
          <a:xfrm>
            <a:off x="-25039" y="2714619"/>
            <a:ext cx="8526129" cy="221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857232"/>
            <a:ext cx="900115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Неразрывный пробел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Ctrl + Shift +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Пробел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ru-RU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endParaRPr lang="en-US" sz="24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Короткое тире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Ctrl +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“-”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дополнительной клавиатуре (справа)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Начать новую строку, не начиная нового абзаца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– Shift + Enter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i="1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488" y="142852"/>
            <a:ext cx="355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Очень полезно знать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2"/>
          <a:srcRect l="18359" t="33154" r="16015" b="58789"/>
          <a:stretch>
            <a:fillRect/>
          </a:stretch>
        </p:blipFill>
        <p:spPr bwMode="auto">
          <a:xfrm>
            <a:off x="142844" y="1857364"/>
            <a:ext cx="800105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 l="18359" t="35718" r="16201" b="56592"/>
          <a:stretch>
            <a:fillRect/>
          </a:stretch>
        </p:blipFill>
        <p:spPr bwMode="auto">
          <a:xfrm>
            <a:off x="0" y="3286124"/>
            <a:ext cx="835824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0" y="3500438"/>
            <a:ext cx="192879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072330" y="2000240"/>
            <a:ext cx="128588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0" y="2285992"/>
            <a:ext cx="128588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357422" y="0"/>
            <a:ext cx="515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Режимы просмотра документа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500042"/>
            <a:ext cx="6215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Разметка страницы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Режим чтения</a:t>
            </a:r>
          </a:p>
          <a:p>
            <a:pPr marL="342900" indent="-342900">
              <a:buAutoNum type="arabicPeriod"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Веб-документ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Структура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Черновик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7290" y="2428868"/>
            <a:ext cx="640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Элементы окна приложения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MS Word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52" y="2928934"/>
            <a:ext cx="6786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Кнопка «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Office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Панель быстрого доступа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Заголовок (имя файла документа) 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Вкладки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Группы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Кнопки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Линейки (горизонтальная, вертикальная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Режимы просмотра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Масштабирование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Строка статуса</a:t>
            </a:r>
            <a:endParaRPr lang="ru-RU" dirty="0" smtClean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6"/>
          <p:cNvSpPr txBox="1">
            <a:spLocks noChangeArrowheads="1"/>
          </p:cNvSpPr>
          <p:nvPr/>
        </p:nvSpPr>
        <p:spPr bwMode="auto">
          <a:xfrm>
            <a:off x="2928926" y="0"/>
            <a:ext cx="31184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Выделение текста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14282" y="571480"/>
            <a:ext cx="8786812" cy="6286520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 smtClean="0">
                <a:latin typeface="Times New Roman" pitchFamily="18" charset="0"/>
                <a:cs typeface="Times New Roman" pitchFamily="18" charset="0"/>
              </a:rPr>
              <a:t>Слово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– 2 ЛКМ по слову;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Строка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 - 1 ЛКМ слева от строки;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Предложение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 - 1 ЛКМ +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Ctrl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Абзац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 – 2 ЛКМ слева от абзаца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 smtClean="0">
                <a:latin typeface="Times New Roman" pitchFamily="18" charset="0"/>
                <a:cs typeface="Times New Roman" pitchFamily="18" charset="0"/>
              </a:rPr>
              <a:t>Весь текст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 - 3 ЛКМ или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Ctrl + 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 smtClean="0">
                <a:latin typeface="Times New Roman" pitchFamily="18" charset="0"/>
                <a:cs typeface="Times New Roman" pitchFamily="18" charset="0"/>
              </a:rPr>
              <a:t>Фрагмент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– установить курсор в начале фрагмента,  </a:t>
            </a:r>
            <a:r>
              <a:rPr lang="en-US" sz="2400" b="1" kern="0" dirty="0">
                <a:latin typeface="Times New Roman" pitchFamily="18" charset="0"/>
                <a:cs typeface="Times New Roman" pitchFamily="18" charset="0"/>
              </a:rPr>
              <a:t>Shift</a:t>
            </a: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 + 1 ЛКМ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в конце 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фрагмента </a:t>
            </a:r>
            <a:r>
              <a:rPr lang="ru-RU" sz="2400" b="1" kern="0" dirty="0" smtClean="0">
                <a:latin typeface="Times New Roman" pitchFamily="18" charset="0"/>
                <a:cs typeface="Times New Roman" pitchFamily="18" charset="0"/>
              </a:rPr>
              <a:t>или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установить курсор в начале фрагмента,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Shift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 + «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  <a:sym typeface="Wingdings 3"/>
              </a:rPr>
              <a:t>» или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  <a:sym typeface="Wingdings 3"/>
              </a:rPr>
              <a:t>Shift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  <a:sym typeface="Wingdings 3"/>
              </a:rPr>
              <a:t> + «».</a:t>
            </a:r>
            <a:endParaRPr lang="ru-RU" sz="2400" kern="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Несмежные фрагменты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 – выделить первый фрагмент, 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нажать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Ctrl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, и, удерживая ее, выделить следующие фрагменты;</a:t>
            </a:r>
            <a:endParaRPr lang="ru-RU" sz="2400" kern="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ru-RU" sz="2400" b="1" kern="0" dirty="0" smtClean="0">
                <a:latin typeface="Times New Roman" pitchFamily="18" charset="0"/>
                <a:cs typeface="Times New Roman" pitchFamily="18" charset="0"/>
              </a:rPr>
              <a:t>Выделение </a:t>
            </a:r>
            <a:r>
              <a:rPr lang="ru-RU" sz="2400" b="1" kern="0" dirty="0">
                <a:latin typeface="Times New Roman" pitchFamily="18" charset="0"/>
                <a:cs typeface="Times New Roman" pitchFamily="18" charset="0"/>
              </a:rPr>
              <a:t>вертикальных блоков текста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- установить курсор в начале фрагмента,  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нажать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Alt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 и, удерживая ее, протянуть мышь с нажатой ЛКМ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kern="0" dirty="0" smtClean="0">
                <a:latin typeface="Times New Roman" pitchFamily="18" charset="0"/>
                <a:cs typeface="Times New Roman" pitchFamily="18" charset="0"/>
              </a:rPr>
              <a:t>конец </a:t>
            </a:r>
            <a:r>
              <a:rPr lang="ru-RU" sz="2400" kern="0" dirty="0">
                <a:latin typeface="Times New Roman" pitchFamily="18" charset="0"/>
                <a:cs typeface="Times New Roman" pitchFamily="18" charset="0"/>
              </a:rPr>
              <a:t>фрагмента.</a:t>
            </a:r>
            <a:endParaRPr lang="en-US" sz="2400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14356"/>
            <a:ext cx="8715372" cy="785818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ru-RU" sz="2400" dirty="0" smtClean="0">
                <a:latin typeface="Tahoma" pitchFamily="34" charset="0"/>
                <a:cs typeface="Tahoma" pitchFamily="34" charset="0"/>
              </a:rPr>
              <a:t> Параметры шрифта: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гарнитура</a:t>
            </a:r>
            <a:r>
              <a:rPr lang="ru-RU" sz="2400" dirty="0" smtClean="0">
                <a:latin typeface="Tahoma" pitchFamily="34" charset="0"/>
                <a:cs typeface="Tahoma" pitchFamily="34" charset="0"/>
              </a:rPr>
              <a:t>,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кегль</a:t>
            </a:r>
            <a:r>
              <a:rPr lang="ru-RU" sz="2400" dirty="0" smtClean="0">
                <a:latin typeface="Tahoma" pitchFamily="34" charset="0"/>
                <a:cs typeface="Tahoma" pitchFamily="34" charset="0"/>
              </a:rPr>
              <a:t>,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начертание</a:t>
            </a:r>
            <a:r>
              <a:rPr lang="ru-RU" sz="2400" dirty="0" smtClean="0">
                <a:latin typeface="Tahoma" pitchFamily="34" charset="0"/>
                <a:cs typeface="Tahoma" pitchFamily="34" charset="0"/>
              </a:rPr>
              <a:t>,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цвет</a:t>
            </a:r>
            <a:r>
              <a:rPr lang="ru-RU" sz="2400" dirty="0" smtClean="0">
                <a:latin typeface="Tahoma" pitchFamily="34" charset="0"/>
                <a:cs typeface="Tahoma" pitchFamily="34" charset="0"/>
              </a:rPr>
              <a:t>,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подчеркивание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571736" y="0"/>
            <a:ext cx="44230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Форматирование шрифта</a:t>
            </a:r>
          </a:p>
        </p:txBody>
      </p:sp>
      <p:sp>
        <p:nvSpPr>
          <p:cNvPr id="29705" name="TextBox 18"/>
          <p:cNvSpPr txBox="1">
            <a:spLocks noChangeArrowheads="1"/>
          </p:cNvSpPr>
          <p:nvPr/>
        </p:nvSpPr>
        <p:spPr bwMode="auto">
          <a:xfrm>
            <a:off x="0" y="3429000"/>
            <a:ext cx="1468438" cy="841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 i="1" dirty="0"/>
              <a:t>Гарнитура</a:t>
            </a:r>
          </a:p>
          <a:p>
            <a:pPr algn="ctr"/>
            <a:r>
              <a:rPr lang="ru-RU" dirty="0"/>
              <a:t>(внешний</a:t>
            </a:r>
          </a:p>
          <a:p>
            <a:pPr algn="ctr"/>
            <a:r>
              <a:rPr lang="ru-RU" dirty="0"/>
              <a:t>вид букв)</a:t>
            </a:r>
          </a:p>
        </p:txBody>
      </p:sp>
      <p:sp>
        <p:nvSpPr>
          <p:cNvPr id="29706" name="TextBox 19"/>
          <p:cNvSpPr txBox="1">
            <a:spLocks noChangeArrowheads="1"/>
          </p:cNvSpPr>
          <p:nvPr/>
        </p:nvSpPr>
        <p:spPr bwMode="auto">
          <a:xfrm>
            <a:off x="3857620" y="3643314"/>
            <a:ext cx="1119188" cy="841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 i="1" dirty="0"/>
              <a:t>Кегль</a:t>
            </a:r>
          </a:p>
          <a:p>
            <a:pPr algn="ctr"/>
            <a:r>
              <a:rPr lang="ru-RU" dirty="0"/>
              <a:t>(размер</a:t>
            </a:r>
          </a:p>
          <a:p>
            <a:pPr algn="ctr"/>
            <a:r>
              <a:rPr lang="ru-RU" dirty="0"/>
              <a:t>шрифта)</a:t>
            </a:r>
          </a:p>
        </p:txBody>
      </p:sp>
      <p:sp>
        <p:nvSpPr>
          <p:cNvPr id="29707" name="TextBox 20"/>
          <p:cNvSpPr txBox="1">
            <a:spLocks noChangeArrowheads="1"/>
          </p:cNvSpPr>
          <p:nvPr/>
        </p:nvSpPr>
        <p:spPr bwMode="auto">
          <a:xfrm>
            <a:off x="1785918" y="4143380"/>
            <a:ext cx="1766887" cy="109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 i="1" dirty="0"/>
              <a:t>Начертание</a:t>
            </a:r>
          </a:p>
          <a:p>
            <a:pPr algn="ctr"/>
            <a:r>
              <a:rPr lang="ru-RU" dirty="0"/>
              <a:t>(полужирный,</a:t>
            </a:r>
          </a:p>
          <a:p>
            <a:pPr algn="ctr"/>
            <a:r>
              <a:rPr lang="ru-RU" dirty="0"/>
              <a:t>курсив,</a:t>
            </a:r>
          </a:p>
          <a:p>
            <a:pPr algn="ctr"/>
            <a:r>
              <a:rPr lang="ru-RU" dirty="0"/>
              <a:t>подчеркнутый)</a:t>
            </a:r>
          </a:p>
        </p:txBody>
      </p:sp>
      <p:sp>
        <p:nvSpPr>
          <p:cNvPr id="29712" name="TextBox 33"/>
          <p:cNvSpPr txBox="1">
            <a:spLocks noChangeArrowheads="1"/>
          </p:cNvSpPr>
          <p:nvPr/>
        </p:nvSpPr>
        <p:spPr bwMode="auto">
          <a:xfrm>
            <a:off x="5072066" y="4000504"/>
            <a:ext cx="2906713" cy="134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 i="1" dirty="0"/>
              <a:t>Выравнивание абзацев</a:t>
            </a:r>
          </a:p>
          <a:p>
            <a:pPr algn="ctr"/>
            <a:r>
              <a:rPr lang="ru-RU" dirty="0"/>
              <a:t>(по левому краю,</a:t>
            </a:r>
          </a:p>
          <a:p>
            <a:pPr algn="ctr"/>
            <a:r>
              <a:rPr lang="ru-RU" dirty="0"/>
              <a:t>по центру,</a:t>
            </a:r>
          </a:p>
          <a:p>
            <a:pPr algn="ctr"/>
            <a:r>
              <a:rPr lang="ru-RU" dirty="0"/>
              <a:t> по правому краю,</a:t>
            </a:r>
          </a:p>
          <a:p>
            <a:pPr algn="ctr"/>
            <a:r>
              <a:rPr lang="ru-RU" dirty="0"/>
              <a:t>по ширине)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6929438" y="3286124"/>
            <a:ext cx="22145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b="1" i="1" dirty="0" smtClean="0">
                <a:latin typeface="+mj-lt"/>
                <a:cs typeface="Tahoma" pitchFamily="34" charset="0"/>
              </a:rPr>
              <a:t>Междустрочный интервал</a:t>
            </a:r>
            <a:endParaRPr lang="ru-RU" b="1" i="1" dirty="0">
              <a:latin typeface="+mj-lt"/>
              <a:cs typeface="Tahoma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48387" t="19231" r="26367" b="44711"/>
          <a:stretch>
            <a:fillRect/>
          </a:stretch>
        </p:blipFill>
        <p:spPr bwMode="auto">
          <a:xfrm>
            <a:off x="5715008" y="1714488"/>
            <a:ext cx="2428892" cy="151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16830" t="19231" r="51613" b="44711"/>
          <a:stretch>
            <a:fillRect/>
          </a:stretch>
        </p:blipFill>
        <p:spPr bwMode="auto">
          <a:xfrm>
            <a:off x="1214414" y="1714488"/>
            <a:ext cx="300039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Прямая со стрелкой 23"/>
          <p:cNvCxnSpPr/>
          <p:nvPr/>
        </p:nvCxnSpPr>
        <p:spPr>
          <a:xfrm rot="5400000" flipH="1" flipV="1">
            <a:off x="178563" y="2178835"/>
            <a:ext cx="1428760" cy="9286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3464711" y="2393149"/>
            <a:ext cx="1500198" cy="7143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rot="16200000" flipV="1">
            <a:off x="1250133" y="3178967"/>
            <a:ext cx="1857388" cy="3571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rot="16200000" flipV="1">
            <a:off x="7358082" y="2500306"/>
            <a:ext cx="1071570" cy="6429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rot="5400000" flipH="1" flipV="1">
            <a:off x="5286380" y="2928934"/>
            <a:ext cx="1714512" cy="5715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8CC25-4F4B-4E8F-9F07-600DCC8799F3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t="9616" r="51613" b="44711"/>
          <a:stretch>
            <a:fillRect/>
          </a:stretch>
        </p:blipFill>
        <p:spPr bwMode="auto">
          <a:xfrm>
            <a:off x="278200" y="311022"/>
            <a:ext cx="415092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48387" t="28846" r="27419" b="44712"/>
          <a:stretch>
            <a:fillRect/>
          </a:stretch>
        </p:blipFill>
        <p:spPr bwMode="auto">
          <a:xfrm>
            <a:off x="5572132" y="357166"/>
            <a:ext cx="2643206" cy="126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16200000" flipV="1">
            <a:off x="7358082" y="1357298"/>
            <a:ext cx="1214446" cy="50006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rot="5400000" flipH="1" flipV="1">
            <a:off x="5250661" y="1607331"/>
            <a:ext cx="1643074" cy="7143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 flipH="1" flipV="1">
            <a:off x="2464579" y="1321579"/>
            <a:ext cx="1285884" cy="121444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5400000" flipH="1" flipV="1">
            <a:off x="250001" y="2178835"/>
            <a:ext cx="1785950" cy="5715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86578" y="2285992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Непечатаемые знаки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14876" y="2786058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Границы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14480" y="2571744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Верхний и нижний индексы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4282" y="3357562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Формат по образцу</a:t>
            </a:r>
            <a:endParaRPr lang="ru-RU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4214818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Вопрос 5</a:t>
            </a:r>
          </a:p>
          <a:p>
            <a:r>
              <a:rPr lang="ru-RU" sz="2400" dirty="0" smtClean="0"/>
              <a:t>Кн</a:t>
            </a:r>
            <a:r>
              <a:rPr lang="ru-RU" sz="2400" dirty="0" smtClean="0"/>
              <a:t>. </a:t>
            </a:r>
            <a:r>
              <a:rPr lang="ru-RU" sz="2400" b="1" dirty="0" smtClean="0"/>
              <a:t>Непечатаемые знаки </a:t>
            </a:r>
            <a:r>
              <a:rPr lang="ru-RU" sz="2400" dirty="0" smtClean="0"/>
              <a:t>отображает знаки пробелов, абзацев.</a:t>
            </a:r>
          </a:p>
          <a:p>
            <a:r>
              <a:rPr lang="ru-RU" sz="2400" b="1" dirty="0" smtClean="0"/>
              <a:t>Границы</a:t>
            </a:r>
            <a:r>
              <a:rPr lang="ru-RU" sz="2400" dirty="0" smtClean="0"/>
              <a:t> </a:t>
            </a:r>
            <a:r>
              <a:rPr lang="en-US" sz="2400" dirty="0" smtClean="0"/>
              <a:t>– </a:t>
            </a:r>
            <a:r>
              <a:rPr lang="ru-RU" sz="2400" dirty="0" smtClean="0"/>
              <a:t>рамки для текста или других объектов.</a:t>
            </a:r>
          </a:p>
          <a:p>
            <a:r>
              <a:rPr lang="ru-RU" sz="2400" b="1" dirty="0" smtClean="0"/>
              <a:t>Формат по образцу </a:t>
            </a:r>
            <a:r>
              <a:rPr lang="ru-RU" sz="2400" dirty="0" smtClean="0"/>
              <a:t>- копирует параметры форматирования выделенного текста и позволяет  применить их  к другому тексту или символу. </a:t>
            </a:r>
            <a:endParaRPr lang="ru-RU" sz="2400" dirty="0"/>
          </a:p>
        </p:txBody>
      </p: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428604"/>
            <a:ext cx="862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Включена кнопка                             </a:t>
            </a:r>
            <a:r>
              <a:rPr lang="ru-RU" sz="2800" b="1" dirty="0" smtClean="0"/>
              <a:t>Непечатаемые знаки</a:t>
            </a:r>
            <a:endParaRPr lang="ru-RU" sz="2800" b="1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 l="49401" t="7153" r="47363" b="89701"/>
          <a:stretch>
            <a:fillRect/>
          </a:stretch>
        </p:blipFill>
        <p:spPr bwMode="auto">
          <a:xfrm>
            <a:off x="3643306" y="214290"/>
            <a:ext cx="1143008" cy="88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 l="4297" t="19238" r="27148" b="9350"/>
          <a:stretch>
            <a:fillRect/>
          </a:stretch>
        </p:blipFill>
        <p:spPr bwMode="auto">
          <a:xfrm>
            <a:off x="1071538" y="1214421"/>
            <a:ext cx="6643734" cy="5536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1FFB-05F8-4F76-9908-E19E510C7A00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2369</Words>
  <Application>Microsoft Office PowerPoint</Application>
  <PresentationFormat>Экран (4:3)</PresentationFormat>
  <Paragraphs>469</Paragraphs>
  <Slides>59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Calibri</vt:lpstr>
      <vt:lpstr>Tahoma</vt:lpstr>
      <vt:lpstr>Times New Roman</vt:lpstr>
      <vt:lpstr>Wingdings 3</vt:lpstr>
      <vt:lpstr>Тема Office</vt:lpstr>
      <vt:lpstr>Точечный рисунок</vt:lpstr>
      <vt:lpstr>PBrush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Lena</dc:creator>
  <cp:lastModifiedBy>Ekaterina Astapkina</cp:lastModifiedBy>
  <cp:revision>107</cp:revision>
  <dcterms:created xsi:type="dcterms:W3CDTF">2010-09-09T16:48:39Z</dcterms:created>
  <dcterms:modified xsi:type="dcterms:W3CDTF">2019-12-27T23:18:48Z</dcterms:modified>
</cp:coreProperties>
</file>